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86" r:id="rId3"/>
    <p:sldId id="257" r:id="rId4"/>
    <p:sldId id="291" r:id="rId5"/>
    <p:sldId id="287" r:id="rId6"/>
    <p:sldId id="260" r:id="rId7"/>
    <p:sldId id="261" r:id="rId8"/>
    <p:sldId id="264" r:id="rId9"/>
    <p:sldId id="265" r:id="rId10"/>
    <p:sldId id="262" r:id="rId11"/>
    <p:sldId id="263" r:id="rId12"/>
    <p:sldId id="266" r:id="rId13"/>
    <p:sldId id="288" r:id="rId14"/>
    <p:sldId id="293" r:id="rId15"/>
    <p:sldId id="292" r:id="rId16"/>
    <p:sldId id="268" r:id="rId1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00AB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72" autoAdjust="0"/>
    <p:restoredTop sz="77673" autoAdjust="0"/>
  </p:normalViewPr>
  <p:slideViewPr>
    <p:cSldViewPr snapToGrid="0">
      <p:cViewPr varScale="1">
        <p:scale>
          <a:sx n="52" d="100"/>
          <a:sy n="52" d="100"/>
        </p:scale>
        <p:origin x="1256" y="44"/>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45ACBE-4262-4037-8E91-95BA8133A067}" type="datetimeFigureOut">
              <a:rPr lang="da-DK" smtClean="0"/>
              <a:t>21-08-2024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EF3A99-DADD-4056-886B-D85F0C23137F}" type="slidenum">
              <a:rPr lang="da-DK" smtClean="0"/>
              <a:t>‹nr.›</a:t>
            </a:fld>
            <a:endParaRPr lang="da-DK"/>
          </a:p>
        </p:txBody>
      </p:sp>
    </p:spTree>
    <p:extLst>
      <p:ext uri="{BB962C8B-B14F-4D97-AF65-F5344CB8AC3E}">
        <p14:creationId xmlns:p14="http://schemas.microsoft.com/office/powerpoint/2010/main" val="720524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Klubbens guide til frivilligrekruttering.</a:t>
            </a:r>
          </a:p>
          <a:p>
            <a:endParaRPr lang="da-DK" dirty="0"/>
          </a:p>
          <a:p>
            <a:r>
              <a:rPr lang="da-DK" dirty="0"/>
              <a:t>Videoen er en quickguide til at finde flere frivillige. Har du lyst til at dykke mere ned i emnet efter videoen så finder du guides og skabeloner i værktøjskassen på 4h.dk</a:t>
            </a:r>
          </a:p>
        </p:txBody>
      </p:sp>
      <p:sp>
        <p:nvSpPr>
          <p:cNvPr id="4" name="Pladsholder til slidenummer 3"/>
          <p:cNvSpPr>
            <a:spLocks noGrp="1"/>
          </p:cNvSpPr>
          <p:nvPr>
            <p:ph type="sldNum" sz="quarter" idx="5"/>
          </p:nvPr>
        </p:nvSpPr>
        <p:spPr/>
        <p:txBody>
          <a:bodyPr/>
          <a:lstStyle/>
          <a:p>
            <a:fld id="{C9750EB3-6CC1-44AA-AB3A-B1CB089D54F2}" type="slidenum">
              <a:rPr lang="da-DK" smtClean="0"/>
              <a:t>1</a:t>
            </a:fld>
            <a:endParaRPr lang="da-DK"/>
          </a:p>
        </p:txBody>
      </p:sp>
    </p:spTree>
    <p:extLst>
      <p:ext uri="{BB962C8B-B14F-4D97-AF65-F5344CB8AC3E}">
        <p14:creationId xmlns:p14="http://schemas.microsoft.com/office/powerpoint/2010/main" val="2054159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Hvis</a:t>
            </a:r>
            <a:r>
              <a:rPr lang="en-US" dirty="0"/>
              <a:t> I </a:t>
            </a:r>
            <a:r>
              <a:rPr lang="en-US" dirty="0" err="1"/>
              <a:t>vil</a:t>
            </a:r>
            <a:r>
              <a:rPr lang="en-US" dirty="0"/>
              <a:t> have </a:t>
            </a:r>
            <a:r>
              <a:rPr lang="en-US" dirty="0" err="1"/>
              <a:t>fx</a:t>
            </a:r>
            <a:r>
              <a:rPr lang="en-US" dirty="0"/>
              <a:t> </a:t>
            </a:r>
            <a:r>
              <a:rPr lang="en-US" dirty="0" err="1"/>
              <a:t>plakater</a:t>
            </a:r>
            <a:r>
              <a:rPr lang="en-US" dirty="0"/>
              <a:t>, flyers, rollups </a:t>
            </a:r>
            <a:r>
              <a:rPr lang="en-US" dirty="0" err="1"/>
              <a:t>eller</a:t>
            </a:r>
            <a:r>
              <a:rPr lang="en-US" dirty="0"/>
              <a:t> </a:t>
            </a:r>
            <a:r>
              <a:rPr lang="en-US" dirty="0" err="1"/>
              <a:t>noget</a:t>
            </a:r>
            <a:r>
              <a:rPr lang="en-US" dirty="0"/>
              <a:t> </a:t>
            </a:r>
            <a:r>
              <a:rPr lang="en-US" dirty="0" err="1"/>
              <a:t>helt</a:t>
            </a:r>
            <a:r>
              <a:rPr lang="en-US" dirty="0"/>
              <a:t> </a:t>
            </a:r>
            <a:r>
              <a:rPr lang="en-US" dirty="0" err="1"/>
              <a:t>andet</a:t>
            </a:r>
            <a:r>
              <a:rPr lang="en-US" dirty="0"/>
              <a:t> </a:t>
            </a:r>
            <a:r>
              <a:rPr lang="en-US" dirty="0" err="1"/>
              <a:t>som</a:t>
            </a:r>
            <a:r>
              <a:rPr lang="en-US" dirty="0"/>
              <a:t> er </a:t>
            </a:r>
            <a:r>
              <a:rPr lang="en-US" dirty="0" err="1"/>
              <a:t>særligt</a:t>
            </a:r>
            <a:r>
              <a:rPr lang="en-US" dirty="0"/>
              <a:t> </a:t>
            </a:r>
            <a:r>
              <a:rPr lang="en-US" dirty="0" err="1"/>
              <a:t>udviklet</a:t>
            </a:r>
            <a:r>
              <a:rPr lang="en-US" dirty="0"/>
              <a:t> </a:t>
            </a:r>
            <a:r>
              <a:rPr lang="en-US" dirty="0" err="1"/>
              <a:t>til</a:t>
            </a:r>
            <a:r>
              <a:rPr lang="en-US" dirty="0"/>
              <a:t> </a:t>
            </a:r>
            <a:r>
              <a:rPr lang="en-US" dirty="0" err="1"/>
              <a:t>jer</a:t>
            </a:r>
            <a:r>
              <a:rPr lang="en-US" dirty="0"/>
              <a:t>, </a:t>
            </a:r>
            <a:r>
              <a:rPr lang="en-US" dirty="0" err="1"/>
              <a:t>så</a:t>
            </a:r>
            <a:r>
              <a:rPr lang="en-US" dirty="0"/>
              <a:t> </a:t>
            </a:r>
            <a:r>
              <a:rPr lang="en-US" dirty="0" err="1"/>
              <a:t>har</a:t>
            </a:r>
            <a:r>
              <a:rPr lang="en-US" dirty="0"/>
              <a:t> vi </a:t>
            </a:r>
            <a:r>
              <a:rPr lang="en-US" dirty="0" err="1"/>
              <a:t>samarbejde</a:t>
            </a:r>
            <a:r>
              <a:rPr lang="en-US" dirty="0"/>
              <a:t> med Helding </a:t>
            </a:r>
            <a:r>
              <a:rPr lang="en-US" dirty="0" err="1"/>
              <a:t>Grafiker</a:t>
            </a:r>
            <a:r>
              <a:rPr lang="en-US" dirty="0"/>
              <a:t> </a:t>
            </a:r>
            <a:r>
              <a:rPr lang="en-US" dirty="0" err="1"/>
              <a:t>og</a:t>
            </a:r>
            <a:r>
              <a:rPr lang="en-US" dirty="0"/>
              <a:t> </a:t>
            </a:r>
            <a:r>
              <a:rPr lang="en-US" dirty="0" err="1"/>
              <a:t>PrimaPrint</a:t>
            </a:r>
            <a:r>
              <a:rPr lang="en-US" dirty="0"/>
              <a:t>, der </a:t>
            </a:r>
            <a:r>
              <a:rPr lang="en-US" dirty="0" err="1"/>
              <a:t>tilbyder</a:t>
            </a:r>
            <a:r>
              <a:rPr lang="en-US" dirty="0"/>
              <a:t> 4H-klubber favorable </a:t>
            </a:r>
            <a:r>
              <a:rPr lang="en-US" dirty="0" err="1"/>
              <a:t>priser</a:t>
            </a:r>
            <a:r>
              <a:rPr lang="en-US" dirty="0"/>
              <a:t>.</a:t>
            </a:r>
          </a:p>
          <a:p>
            <a:r>
              <a:rPr lang="en-US" dirty="0" err="1"/>
              <a:t>Drømmer</a:t>
            </a:r>
            <a:r>
              <a:rPr lang="en-US" dirty="0"/>
              <a:t> I om </a:t>
            </a:r>
            <a:r>
              <a:rPr lang="en-US" dirty="0" err="1"/>
              <a:t>en</a:t>
            </a:r>
            <a:r>
              <a:rPr lang="en-US" dirty="0"/>
              <a:t> </a:t>
            </a:r>
            <a:r>
              <a:rPr lang="en-US" dirty="0" err="1"/>
              <a:t>klubvideo</a:t>
            </a:r>
            <a:r>
              <a:rPr lang="en-US" dirty="0"/>
              <a:t> </a:t>
            </a:r>
            <a:r>
              <a:rPr lang="en-US" dirty="0" err="1"/>
              <a:t>kan</a:t>
            </a:r>
            <a:r>
              <a:rPr lang="en-US" dirty="0"/>
              <a:t> vi </a:t>
            </a:r>
            <a:r>
              <a:rPr lang="en-US" dirty="0" err="1"/>
              <a:t>hjælpe</a:t>
            </a:r>
            <a:r>
              <a:rPr lang="en-US" dirty="0"/>
              <a:t> med at </a:t>
            </a:r>
            <a:r>
              <a:rPr lang="en-US" dirty="0" err="1"/>
              <a:t>finde</a:t>
            </a:r>
            <a:r>
              <a:rPr lang="en-US" dirty="0"/>
              <a:t> </a:t>
            </a:r>
            <a:r>
              <a:rPr lang="en-US" dirty="0" err="1"/>
              <a:t>og</a:t>
            </a:r>
            <a:r>
              <a:rPr lang="en-US" dirty="0"/>
              <a:t> </a:t>
            </a:r>
            <a:r>
              <a:rPr lang="en-US" dirty="0" err="1"/>
              <a:t>forhandle</a:t>
            </a:r>
            <a:r>
              <a:rPr lang="en-US" dirty="0"/>
              <a:t> </a:t>
            </a:r>
            <a:r>
              <a:rPr lang="en-US" dirty="0" err="1"/>
              <a:t>en</a:t>
            </a:r>
            <a:r>
              <a:rPr lang="en-US" dirty="0"/>
              <a:t> freelancer.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Sidst men ikke mindst, skal I altid huske den gode velkomst</a:t>
            </a:r>
          </a:p>
        </p:txBody>
      </p:sp>
      <p:sp>
        <p:nvSpPr>
          <p:cNvPr id="4" name="Pladsholder til slidenummer 3"/>
          <p:cNvSpPr>
            <a:spLocks noGrp="1"/>
          </p:cNvSpPr>
          <p:nvPr>
            <p:ph type="sldNum" sz="quarter" idx="5"/>
          </p:nvPr>
        </p:nvSpPr>
        <p:spPr/>
        <p:txBody>
          <a:bodyPr/>
          <a:lstStyle/>
          <a:p>
            <a:fld id="{40EF3A99-DADD-4056-886B-D85F0C23137F}" type="slidenum">
              <a:rPr lang="da-DK" smtClean="0"/>
              <a:t>12</a:t>
            </a:fld>
            <a:endParaRPr lang="da-DK"/>
          </a:p>
        </p:txBody>
      </p:sp>
    </p:spTree>
    <p:extLst>
      <p:ext uri="{BB962C8B-B14F-4D97-AF65-F5344CB8AC3E}">
        <p14:creationId xmlns:p14="http://schemas.microsoft.com/office/powerpoint/2010/main" val="3118932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Den </a:t>
            </a:r>
            <a:r>
              <a:rPr lang="en-US" dirty="0" err="1"/>
              <a:t>gode</a:t>
            </a:r>
            <a:r>
              <a:rPr lang="en-US" dirty="0"/>
              <a:t> </a:t>
            </a:r>
            <a:r>
              <a:rPr lang="en-US" dirty="0" err="1"/>
              <a:t>velkomst</a:t>
            </a:r>
            <a:r>
              <a:rPr lang="en-US" dirty="0"/>
              <a:t> er </a:t>
            </a:r>
            <a:r>
              <a:rPr lang="en-US" dirty="0" err="1"/>
              <a:t>starten</a:t>
            </a:r>
            <a:r>
              <a:rPr lang="en-US" dirty="0"/>
              <a:t> </a:t>
            </a:r>
            <a:r>
              <a:rPr lang="en-US" dirty="0" err="1"/>
              <a:t>på</a:t>
            </a:r>
            <a:r>
              <a:rPr lang="en-US" dirty="0"/>
              <a:t> god </a:t>
            </a:r>
            <a:r>
              <a:rPr lang="en-US" dirty="0" err="1"/>
              <a:t>trivsel</a:t>
            </a:r>
            <a:r>
              <a:rPr lang="en-US" dirty="0"/>
              <a:t> I sin </a:t>
            </a:r>
            <a:r>
              <a:rPr lang="en-US" dirty="0" err="1"/>
              <a:t>frivillighed</a:t>
            </a:r>
            <a:r>
              <a:rPr lang="en-US" dirty="0"/>
              <a:t>. Og </a:t>
            </a:r>
            <a:r>
              <a:rPr lang="en-US" dirty="0" err="1"/>
              <a:t>trivsel</a:t>
            </a:r>
            <a:r>
              <a:rPr lang="en-US" dirty="0"/>
              <a:t> er </a:t>
            </a:r>
            <a:r>
              <a:rPr lang="en-US" dirty="0" err="1"/>
              <a:t>en</a:t>
            </a:r>
            <a:r>
              <a:rPr lang="en-US" dirty="0"/>
              <a:t> </a:t>
            </a:r>
            <a:r>
              <a:rPr lang="en-US" dirty="0" err="1"/>
              <a:t>af</a:t>
            </a:r>
            <a:r>
              <a:rPr lang="en-US" dirty="0"/>
              <a:t> de </a:t>
            </a:r>
            <a:r>
              <a:rPr lang="en-US" dirty="0" err="1"/>
              <a:t>vigtigste</a:t>
            </a:r>
            <a:r>
              <a:rPr lang="en-US" dirty="0"/>
              <a:t> </a:t>
            </a:r>
            <a:r>
              <a:rPr lang="en-US" dirty="0" err="1"/>
              <a:t>motivationsfaktorer</a:t>
            </a:r>
            <a:r>
              <a:rPr lang="en-US" dirty="0"/>
              <a:t> for </a:t>
            </a:r>
            <a:r>
              <a:rPr lang="en-US" dirty="0" err="1"/>
              <a:t>frivillige</a:t>
            </a:r>
            <a:r>
              <a:rPr lang="en-US" dirty="0"/>
              <a:t> </a:t>
            </a:r>
            <a:r>
              <a:rPr lang="en-US" dirty="0" err="1"/>
              <a:t>og</a:t>
            </a:r>
            <a:r>
              <a:rPr lang="en-US" dirty="0"/>
              <a:t> er det der </a:t>
            </a:r>
            <a:r>
              <a:rPr lang="en-US" dirty="0" err="1"/>
              <a:t>gør</a:t>
            </a:r>
            <a:r>
              <a:rPr lang="en-US" dirty="0"/>
              <a:t>, at man </a:t>
            </a:r>
            <a:r>
              <a:rPr lang="en-US" dirty="0" err="1"/>
              <a:t>bliver</a:t>
            </a:r>
            <a:r>
              <a:rPr lang="en-US" dirty="0"/>
              <a:t> </a:t>
            </a:r>
            <a:r>
              <a:rPr lang="en-US" dirty="0" err="1"/>
              <a:t>længere</a:t>
            </a:r>
            <a:r>
              <a:rPr lang="en-US" dirty="0"/>
              <a:t> </a:t>
            </a:r>
            <a:r>
              <a:rPr lang="en-US" dirty="0" err="1"/>
              <a:t>som</a:t>
            </a:r>
            <a:r>
              <a:rPr lang="en-US" dirty="0"/>
              <a:t> </a:t>
            </a:r>
            <a:r>
              <a:rPr lang="en-US" dirty="0" err="1"/>
              <a:t>frivillig</a:t>
            </a:r>
            <a:r>
              <a:rPr lang="en-US" dirty="0"/>
              <a:t>. </a:t>
            </a:r>
          </a:p>
          <a:p>
            <a:endParaRPr lang="en-US" dirty="0"/>
          </a:p>
          <a:p>
            <a:r>
              <a:rPr lang="en-US" dirty="0"/>
              <a:t>Vi </a:t>
            </a:r>
            <a:r>
              <a:rPr lang="en-US" dirty="0" err="1"/>
              <a:t>har</a:t>
            </a:r>
            <a:r>
              <a:rPr lang="en-US" dirty="0"/>
              <a:t> samlet </a:t>
            </a:r>
            <a:r>
              <a:rPr lang="en-US" dirty="0" err="1"/>
              <a:t>materiale</a:t>
            </a:r>
            <a:r>
              <a:rPr lang="en-US" dirty="0"/>
              <a:t> </a:t>
            </a:r>
            <a:r>
              <a:rPr lang="en-US" dirty="0" err="1"/>
              <a:t>til</a:t>
            </a:r>
            <a:r>
              <a:rPr lang="en-US" dirty="0"/>
              <a:t> den </a:t>
            </a:r>
            <a:r>
              <a:rPr lang="en-US" dirty="0" err="1"/>
              <a:t>gode</a:t>
            </a:r>
            <a:r>
              <a:rPr lang="en-US" dirty="0"/>
              <a:t> </a:t>
            </a:r>
            <a:r>
              <a:rPr lang="en-US" dirty="0" err="1"/>
              <a:t>velkomst</a:t>
            </a:r>
            <a:r>
              <a:rPr lang="en-US" dirty="0"/>
              <a:t> I </a:t>
            </a:r>
            <a:r>
              <a:rPr lang="en-US" dirty="0" err="1"/>
              <a:t>værktøjskassen</a:t>
            </a:r>
            <a:r>
              <a:rPr lang="en-US" dirty="0"/>
              <a:t>,. Her er </a:t>
            </a:r>
            <a:r>
              <a:rPr lang="en-US" dirty="0" err="1"/>
              <a:t>både</a:t>
            </a:r>
            <a:r>
              <a:rPr lang="en-US" dirty="0"/>
              <a:t> </a:t>
            </a:r>
            <a:r>
              <a:rPr lang="en-US" dirty="0" err="1"/>
              <a:t>skabeloner</a:t>
            </a:r>
            <a:r>
              <a:rPr lang="en-US" dirty="0"/>
              <a:t> </a:t>
            </a:r>
            <a:r>
              <a:rPr lang="en-US" dirty="0" err="1"/>
              <a:t>til</a:t>
            </a:r>
            <a:r>
              <a:rPr lang="en-US" dirty="0"/>
              <a:t> </a:t>
            </a:r>
            <a:r>
              <a:rPr lang="en-US" dirty="0" err="1"/>
              <a:t>velkomstbreve</a:t>
            </a:r>
            <a:r>
              <a:rPr lang="en-US" dirty="0"/>
              <a:t> </a:t>
            </a:r>
            <a:r>
              <a:rPr lang="en-US" dirty="0" err="1"/>
              <a:t>og</a:t>
            </a:r>
            <a:r>
              <a:rPr lang="en-US" dirty="0"/>
              <a:t> guides </a:t>
            </a:r>
            <a:r>
              <a:rPr lang="en-US" dirty="0" err="1"/>
              <a:t>til</a:t>
            </a:r>
            <a:r>
              <a:rPr lang="en-US" dirty="0"/>
              <a:t> den </a:t>
            </a:r>
            <a:r>
              <a:rPr lang="en-US" dirty="0" err="1"/>
              <a:t>gode</a:t>
            </a:r>
            <a:r>
              <a:rPr lang="en-US" dirty="0"/>
              <a:t> </a:t>
            </a:r>
            <a:r>
              <a:rPr lang="en-US" dirty="0" err="1"/>
              <a:t>velkomst</a:t>
            </a:r>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4H arbejder vi med bæredygtighed i alt hvad vi laver. Derfor er det også noget, vi håber I har i tankerne i rekrutteringen, og I den gode velkomst. I stedet for at printe velkomstmaterialet og give den nye frivillige det i hånden, kan I sende det online. Når du har talt med en potentiel frivillig i dit netværk, så send et link til stillingsopslaget i stedet for at give dem en flyer. Benyt jer af materiale som plakater og </a:t>
            </a:r>
            <a:r>
              <a:rPr lang="da-DK" dirty="0" err="1"/>
              <a:t>rollups</a:t>
            </a:r>
            <a:r>
              <a:rPr lang="da-DK" dirty="0"/>
              <a:t>, der kan bruges igen og igen til de arrangementer, klubben er ude på.</a:t>
            </a:r>
          </a:p>
        </p:txBody>
      </p:sp>
      <p:sp>
        <p:nvSpPr>
          <p:cNvPr id="4" name="Pladsholder til slidenummer 3"/>
          <p:cNvSpPr>
            <a:spLocks noGrp="1"/>
          </p:cNvSpPr>
          <p:nvPr>
            <p:ph type="sldNum" sz="quarter" idx="5"/>
          </p:nvPr>
        </p:nvSpPr>
        <p:spPr/>
        <p:txBody>
          <a:bodyPr/>
          <a:lstStyle/>
          <a:p>
            <a:fld id="{40EF3A99-DADD-4056-886B-D85F0C23137F}" type="slidenum">
              <a:rPr lang="da-DK" smtClean="0"/>
              <a:t>14</a:t>
            </a:fld>
            <a:endParaRPr lang="da-DK"/>
          </a:p>
        </p:txBody>
      </p:sp>
    </p:spTree>
    <p:extLst>
      <p:ext uri="{BB962C8B-B14F-4D97-AF65-F5344CB8AC3E}">
        <p14:creationId xmlns:p14="http://schemas.microsoft.com/office/powerpoint/2010/main" val="1849470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Find mere inspiration i værktøjskassen, som løbende bliver opdateret. </a:t>
            </a:r>
          </a:p>
        </p:txBody>
      </p:sp>
      <p:sp>
        <p:nvSpPr>
          <p:cNvPr id="4" name="Pladsholder til slidenummer 3"/>
          <p:cNvSpPr>
            <a:spLocks noGrp="1"/>
          </p:cNvSpPr>
          <p:nvPr>
            <p:ph type="sldNum" sz="quarter" idx="5"/>
          </p:nvPr>
        </p:nvSpPr>
        <p:spPr/>
        <p:txBody>
          <a:bodyPr/>
          <a:lstStyle/>
          <a:p>
            <a:fld id="{40EF3A99-DADD-4056-886B-D85F0C23137F}" type="slidenum">
              <a:rPr lang="da-DK" smtClean="0"/>
              <a:t>15</a:t>
            </a:fld>
            <a:endParaRPr lang="da-DK"/>
          </a:p>
        </p:txBody>
      </p:sp>
    </p:spTree>
    <p:extLst>
      <p:ext uri="{BB962C8B-B14F-4D97-AF65-F5344CB8AC3E}">
        <p14:creationId xmlns:p14="http://schemas.microsoft.com/office/powerpoint/2010/main" val="4187470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0EF3A99-DADD-4056-886B-D85F0C23137F}" type="slidenum">
              <a:rPr lang="da-DK" smtClean="0"/>
              <a:t>16</a:t>
            </a:fld>
            <a:endParaRPr lang="da-DK"/>
          </a:p>
        </p:txBody>
      </p:sp>
    </p:spTree>
    <p:extLst>
      <p:ext uri="{BB962C8B-B14F-4D97-AF65-F5344CB8AC3E}">
        <p14:creationId xmlns:p14="http://schemas.microsoft.com/office/powerpoint/2010/main" val="2832444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Hver gang I mangler nye frivillige, uanset om det er et par timer til at event eller en fast frivillig til klubben, så følger det nogenlunde denne proces. </a:t>
            </a:r>
          </a:p>
          <a:p>
            <a:br>
              <a:rPr lang="da-DK" dirty="0"/>
            </a:br>
            <a:r>
              <a:rPr lang="da-DK" dirty="0"/>
              <a:t>Alle vil have flere frivillige, så det er tiden værd at gå gennem alle skridt og give rekrutteringen den tid, det tager. </a:t>
            </a:r>
          </a:p>
          <a:p>
            <a:endParaRPr lang="da-DK" dirty="0"/>
          </a:p>
          <a:p>
            <a:r>
              <a:rPr lang="da-DK" dirty="0"/>
              <a:t>Start med at overveje hvorfor I leder efter frivillige. Hvem håber I på at få med på holdet og hvad giver det at være en del af lige netop jeres klub?</a:t>
            </a:r>
          </a:p>
          <a:p>
            <a:r>
              <a:rPr lang="da-DK" dirty="0"/>
              <a:t>Brug de her overvejelser til at beskrive det frivillige arbejde som var det en hvilken som helst anden stilling inden I begynder at sprede budskabet. </a:t>
            </a:r>
          </a:p>
          <a:p>
            <a:r>
              <a:rPr lang="da-DK" dirty="0"/>
              <a:t>Endelig skal I huske at rekrutteringen ikke slutter når en ny frivillig siger ja. De skal selvfølgelig også bydes godt velkommen i klubben. </a:t>
            </a:r>
          </a:p>
          <a:p>
            <a:endParaRPr lang="da-DK" dirty="0"/>
          </a:p>
          <a:p>
            <a:r>
              <a:rPr lang="da-DK" dirty="0"/>
              <a:t>I finder værktøjer til alle led i rekrutteringsprocessen i værktøjskassen på 4h.dk</a:t>
            </a:r>
          </a:p>
        </p:txBody>
      </p:sp>
      <p:sp>
        <p:nvSpPr>
          <p:cNvPr id="4" name="Pladsholder til slidenummer 3"/>
          <p:cNvSpPr>
            <a:spLocks noGrp="1"/>
          </p:cNvSpPr>
          <p:nvPr>
            <p:ph type="sldNum" sz="quarter" idx="5"/>
          </p:nvPr>
        </p:nvSpPr>
        <p:spPr/>
        <p:txBody>
          <a:bodyPr/>
          <a:lstStyle/>
          <a:p>
            <a:fld id="{40EF3A99-DADD-4056-886B-D85F0C23137F}" type="slidenum">
              <a:rPr lang="da-DK" smtClean="0"/>
              <a:t>2</a:t>
            </a:fld>
            <a:endParaRPr lang="da-DK"/>
          </a:p>
        </p:txBody>
      </p:sp>
    </p:spTree>
    <p:extLst>
      <p:ext uri="{BB962C8B-B14F-4D97-AF65-F5344CB8AC3E}">
        <p14:creationId xmlns:p14="http://schemas.microsoft.com/office/powerpoint/2010/main" val="2703377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dykker vi ned i hver af de fire led i processen, ser på hvorfor de er vigtige og hvordan I kan gribe det an.</a:t>
            </a:r>
          </a:p>
        </p:txBody>
      </p:sp>
      <p:sp>
        <p:nvSpPr>
          <p:cNvPr id="4" name="Pladsholder til slidenummer 3"/>
          <p:cNvSpPr>
            <a:spLocks noGrp="1"/>
          </p:cNvSpPr>
          <p:nvPr>
            <p:ph type="sldNum" sz="quarter" idx="5"/>
          </p:nvPr>
        </p:nvSpPr>
        <p:spPr/>
        <p:txBody>
          <a:bodyPr/>
          <a:lstStyle/>
          <a:p>
            <a:fld id="{40EF3A99-DADD-4056-886B-D85F0C23137F}" type="slidenum">
              <a:rPr lang="da-DK" smtClean="0"/>
              <a:t>3</a:t>
            </a:fld>
            <a:endParaRPr lang="da-DK"/>
          </a:p>
        </p:txBody>
      </p:sp>
    </p:spTree>
    <p:extLst>
      <p:ext uri="{BB962C8B-B14F-4D97-AF65-F5344CB8AC3E}">
        <p14:creationId xmlns:p14="http://schemas.microsoft.com/office/powerpoint/2010/main" val="3122797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kan være fristende at springe forberedelsen over eller gøre det lidt forhastet. Gør man det, så er risikoen at I bruger tid på en, der ikke er det rigtige match til jeres klub. Der er også større sandsynlighed for slet ikke at få interesserede, hvis I ikke ved, hvorfor det er givende at være frivillig. </a:t>
            </a:r>
          </a:p>
        </p:txBody>
      </p:sp>
      <p:sp>
        <p:nvSpPr>
          <p:cNvPr id="4" name="Pladsholder til slidenummer 3"/>
          <p:cNvSpPr>
            <a:spLocks noGrp="1"/>
          </p:cNvSpPr>
          <p:nvPr>
            <p:ph type="sldNum" sz="quarter" idx="5"/>
          </p:nvPr>
        </p:nvSpPr>
        <p:spPr/>
        <p:txBody>
          <a:bodyPr/>
          <a:lstStyle/>
          <a:p>
            <a:fld id="{40EF3A99-DADD-4056-886B-D85F0C23137F}" type="slidenum">
              <a:rPr lang="da-DK" smtClean="0"/>
              <a:t>4</a:t>
            </a:fld>
            <a:endParaRPr lang="da-DK"/>
          </a:p>
        </p:txBody>
      </p:sp>
    </p:spTree>
    <p:extLst>
      <p:ext uri="{BB962C8B-B14F-4D97-AF65-F5344CB8AC3E}">
        <p14:creationId xmlns:p14="http://schemas.microsoft.com/office/powerpoint/2010/main" val="419096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I har gjort jer nogle gode overvejelser, er det tid til at skrive et reelt jobopslag.</a:t>
            </a:r>
          </a:p>
        </p:txBody>
      </p:sp>
      <p:sp>
        <p:nvSpPr>
          <p:cNvPr id="4" name="Pladsholder til slidenummer 3"/>
          <p:cNvSpPr>
            <a:spLocks noGrp="1"/>
          </p:cNvSpPr>
          <p:nvPr>
            <p:ph type="sldNum" sz="quarter" idx="5"/>
          </p:nvPr>
        </p:nvSpPr>
        <p:spPr/>
        <p:txBody>
          <a:bodyPr/>
          <a:lstStyle/>
          <a:p>
            <a:fld id="{40EF3A99-DADD-4056-886B-D85F0C23137F}" type="slidenum">
              <a:rPr lang="da-DK" smtClean="0"/>
              <a:t>5</a:t>
            </a:fld>
            <a:endParaRPr lang="da-DK"/>
          </a:p>
        </p:txBody>
      </p:sp>
    </p:spTree>
    <p:extLst>
      <p:ext uri="{BB962C8B-B14F-4D97-AF65-F5344CB8AC3E}">
        <p14:creationId xmlns:p14="http://schemas.microsoft.com/office/powerpoint/2010/main" val="3543853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Sørg</a:t>
            </a:r>
            <a:r>
              <a:rPr lang="en-US" dirty="0"/>
              <a:t> for at </a:t>
            </a:r>
            <a:r>
              <a:rPr lang="en-US" dirty="0" err="1"/>
              <a:t>stillingsopslaget</a:t>
            </a:r>
            <a:r>
              <a:rPr lang="en-US" dirty="0"/>
              <a:t> er </a:t>
            </a:r>
            <a:r>
              <a:rPr lang="en-US" dirty="0" err="1"/>
              <a:t>simpelt</a:t>
            </a:r>
            <a:r>
              <a:rPr lang="en-US" dirty="0"/>
              <a:t> </a:t>
            </a:r>
            <a:r>
              <a:rPr lang="en-US" dirty="0" err="1"/>
              <a:t>og</a:t>
            </a:r>
            <a:r>
              <a:rPr lang="en-US" dirty="0"/>
              <a:t> </a:t>
            </a:r>
            <a:r>
              <a:rPr lang="en-US" dirty="0" err="1"/>
              <a:t>konkret</a:t>
            </a:r>
            <a:r>
              <a:rPr lang="en-US" dirty="0"/>
              <a:t>. </a:t>
            </a:r>
            <a:r>
              <a:rPr lang="en-US" dirty="0" err="1"/>
              <a:t>Fortæl</a:t>
            </a:r>
            <a:r>
              <a:rPr lang="en-US" dirty="0"/>
              <a:t> </a:t>
            </a:r>
            <a:r>
              <a:rPr lang="en-US" dirty="0" err="1"/>
              <a:t>hvem</a:t>
            </a:r>
            <a:r>
              <a:rPr lang="en-US" dirty="0"/>
              <a:t> I </a:t>
            </a:r>
            <a:r>
              <a:rPr lang="en-US" dirty="0" err="1"/>
              <a:t>leder</a:t>
            </a:r>
            <a:r>
              <a:rPr lang="en-US" dirty="0"/>
              <a:t> </a:t>
            </a:r>
            <a:r>
              <a:rPr lang="en-US" dirty="0" err="1"/>
              <a:t>efter</a:t>
            </a:r>
            <a:r>
              <a:rPr lang="en-US" dirty="0"/>
              <a:t>, </a:t>
            </a:r>
            <a:r>
              <a:rPr lang="en-US" dirty="0" err="1"/>
              <a:t>hvilke</a:t>
            </a:r>
            <a:r>
              <a:rPr lang="en-US" dirty="0"/>
              <a:t> </a:t>
            </a:r>
            <a:r>
              <a:rPr lang="en-US" dirty="0" err="1"/>
              <a:t>opgaver</a:t>
            </a:r>
            <a:r>
              <a:rPr lang="en-US" dirty="0"/>
              <a:t> man </a:t>
            </a:r>
            <a:r>
              <a:rPr lang="en-US" dirty="0" err="1"/>
              <a:t>skal</a:t>
            </a:r>
            <a:r>
              <a:rPr lang="en-US" dirty="0"/>
              <a:t> </a:t>
            </a:r>
            <a:r>
              <a:rPr lang="en-US" dirty="0" err="1"/>
              <a:t>udføre</a:t>
            </a:r>
            <a:r>
              <a:rPr lang="en-US" dirty="0"/>
              <a:t> </a:t>
            </a:r>
            <a:r>
              <a:rPr lang="en-US" dirty="0" err="1"/>
              <a:t>og</a:t>
            </a:r>
            <a:r>
              <a:rPr lang="en-US" dirty="0"/>
              <a:t> </a:t>
            </a:r>
            <a:r>
              <a:rPr lang="en-US" dirty="0" err="1"/>
              <a:t>hvad</a:t>
            </a:r>
            <a:r>
              <a:rPr lang="en-US" dirty="0"/>
              <a:t> man </a:t>
            </a:r>
            <a:r>
              <a:rPr lang="en-US" dirty="0" err="1"/>
              <a:t>får</a:t>
            </a:r>
            <a:r>
              <a:rPr lang="en-US" dirty="0"/>
              <a:t> </a:t>
            </a:r>
            <a:r>
              <a:rPr lang="en-US" dirty="0" err="1"/>
              <a:t>ud</a:t>
            </a:r>
            <a:r>
              <a:rPr lang="en-US" dirty="0"/>
              <a:t> </a:t>
            </a:r>
            <a:r>
              <a:rPr lang="en-US" dirty="0" err="1"/>
              <a:t>af</a:t>
            </a:r>
            <a:r>
              <a:rPr lang="en-US" dirty="0"/>
              <a:t> at </a:t>
            </a:r>
            <a:r>
              <a:rPr lang="en-US" dirty="0" err="1"/>
              <a:t>være</a:t>
            </a:r>
            <a:r>
              <a:rPr lang="en-US" dirty="0"/>
              <a:t> </a:t>
            </a:r>
            <a:r>
              <a:rPr lang="en-US" dirty="0" err="1"/>
              <a:t>frivillig</a:t>
            </a:r>
            <a:r>
              <a:rPr lang="en-US" dirty="0"/>
              <a:t>.</a:t>
            </a:r>
          </a:p>
          <a:p>
            <a:endParaRPr lang="en-US" dirty="0"/>
          </a:p>
          <a:p>
            <a:r>
              <a:rPr lang="en-US" dirty="0"/>
              <a:t>Der ligger </a:t>
            </a:r>
            <a:r>
              <a:rPr lang="en-US" dirty="0" err="1"/>
              <a:t>en</a:t>
            </a:r>
            <a:r>
              <a:rPr lang="en-US" dirty="0"/>
              <a:t> </a:t>
            </a:r>
            <a:r>
              <a:rPr lang="en-US" dirty="0" err="1"/>
              <a:t>skabelon</a:t>
            </a:r>
            <a:r>
              <a:rPr lang="en-US" dirty="0"/>
              <a:t> </a:t>
            </a:r>
            <a:r>
              <a:rPr lang="en-US" dirty="0" err="1"/>
              <a:t>til</a:t>
            </a:r>
            <a:r>
              <a:rPr lang="en-US" dirty="0"/>
              <a:t> det </a:t>
            </a:r>
            <a:r>
              <a:rPr lang="en-US" dirty="0" err="1"/>
              <a:t>gode</a:t>
            </a:r>
            <a:r>
              <a:rPr lang="en-US" dirty="0"/>
              <a:t> </a:t>
            </a:r>
            <a:r>
              <a:rPr lang="en-US" dirty="0" err="1"/>
              <a:t>stillingsopslag</a:t>
            </a:r>
            <a:r>
              <a:rPr lang="en-US" dirty="0"/>
              <a:t> I </a:t>
            </a:r>
            <a:r>
              <a:rPr lang="en-US" dirty="0" err="1"/>
              <a:t>værktøjskassen</a:t>
            </a:r>
            <a:r>
              <a:rPr lang="en-US" dirty="0"/>
              <a:t>. </a:t>
            </a:r>
          </a:p>
          <a:p>
            <a:r>
              <a:rPr lang="en-US" dirty="0" err="1"/>
              <a:t>Kontakt</a:t>
            </a:r>
            <a:r>
              <a:rPr lang="en-US" dirty="0"/>
              <a:t> </a:t>
            </a:r>
            <a:r>
              <a:rPr lang="en-US" dirty="0" err="1"/>
              <a:t>kommunikationskonsulenten</a:t>
            </a:r>
            <a:r>
              <a:rPr lang="en-US" dirty="0"/>
              <a:t> I 4H for at </a:t>
            </a:r>
            <a:r>
              <a:rPr lang="en-US" dirty="0" err="1"/>
              <a:t>få</a:t>
            </a:r>
            <a:r>
              <a:rPr lang="en-US" dirty="0"/>
              <a:t> </a:t>
            </a:r>
            <a:r>
              <a:rPr lang="en-US" dirty="0" err="1"/>
              <a:t>stillingsopslaget</a:t>
            </a:r>
            <a:r>
              <a:rPr lang="en-US" dirty="0"/>
              <a:t> </a:t>
            </a:r>
            <a:r>
              <a:rPr lang="en-US" dirty="0" err="1"/>
              <a:t>lagt</a:t>
            </a:r>
            <a:r>
              <a:rPr lang="en-US" dirty="0"/>
              <a:t> </a:t>
            </a:r>
            <a:r>
              <a:rPr lang="en-US" dirty="0" err="1"/>
              <a:t>på</a:t>
            </a:r>
            <a:r>
              <a:rPr lang="en-US" dirty="0"/>
              <a:t> frivilligjob.dk</a:t>
            </a:r>
          </a:p>
          <a:p>
            <a:r>
              <a:rPr lang="en-US" dirty="0" err="1"/>
              <a:t>Stillingsopslaget</a:t>
            </a:r>
            <a:r>
              <a:rPr lang="en-US" dirty="0"/>
              <a:t> </a:t>
            </a:r>
            <a:r>
              <a:rPr lang="en-US" dirty="0" err="1"/>
              <a:t>kan</a:t>
            </a:r>
            <a:r>
              <a:rPr lang="en-US" dirty="0"/>
              <a:t> </a:t>
            </a:r>
            <a:r>
              <a:rPr lang="en-US" dirty="0" err="1"/>
              <a:t>også</a:t>
            </a:r>
            <a:r>
              <a:rPr lang="en-US" dirty="0"/>
              <a:t> </a:t>
            </a:r>
            <a:r>
              <a:rPr lang="en-US" dirty="0" err="1"/>
              <a:t>bruges</a:t>
            </a:r>
            <a:r>
              <a:rPr lang="en-US" dirty="0"/>
              <a:t> </a:t>
            </a:r>
            <a:r>
              <a:rPr lang="en-US" dirty="0" err="1"/>
              <a:t>som</a:t>
            </a:r>
            <a:r>
              <a:rPr lang="en-US" dirty="0"/>
              <a:t> </a:t>
            </a:r>
            <a:r>
              <a:rPr lang="en-US" dirty="0" err="1"/>
              <a:t>talepapir</a:t>
            </a:r>
            <a:r>
              <a:rPr lang="en-US" dirty="0"/>
              <a:t>, </a:t>
            </a:r>
            <a:r>
              <a:rPr lang="en-US" dirty="0" err="1"/>
              <a:t>når</a:t>
            </a:r>
            <a:r>
              <a:rPr lang="en-US" dirty="0"/>
              <a:t> I taler med folk </a:t>
            </a:r>
            <a:r>
              <a:rPr lang="en-US" dirty="0" err="1"/>
              <a:t>i</a:t>
            </a:r>
            <a:r>
              <a:rPr lang="en-US" dirty="0"/>
              <a:t> </a:t>
            </a:r>
            <a:r>
              <a:rPr lang="en-US" dirty="0" err="1"/>
              <a:t>jeres</a:t>
            </a:r>
            <a:r>
              <a:rPr lang="en-US" dirty="0"/>
              <a:t> </a:t>
            </a:r>
            <a:r>
              <a:rPr lang="en-US" dirty="0" err="1"/>
              <a:t>netværk</a:t>
            </a:r>
            <a:r>
              <a:rPr lang="en-US" dirty="0"/>
              <a:t>. </a:t>
            </a:r>
            <a:r>
              <a:rPr lang="en-US" dirty="0" err="1"/>
              <a:t>Så</a:t>
            </a:r>
            <a:r>
              <a:rPr lang="en-US" dirty="0"/>
              <a:t> der er </a:t>
            </a:r>
            <a:r>
              <a:rPr lang="en-US" dirty="0" err="1"/>
              <a:t>altid</a:t>
            </a:r>
            <a:r>
              <a:rPr lang="en-US" dirty="0"/>
              <a:t> </a:t>
            </a:r>
            <a:r>
              <a:rPr lang="en-US" dirty="0" err="1"/>
              <a:t>en</a:t>
            </a:r>
            <a:r>
              <a:rPr lang="en-US" dirty="0"/>
              <a:t> god </a:t>
            </a:r>
            <a:r>
              <a:rPr lang="en-US" dirty="0" err="1"/>
              <a:t>grund</a:t>
            </a:r>
            <a:r>
              <a:rPr lang="en-US" dirty="0"/>
              <a:t> </a:t>
            </a:r>
            <a:r>
              <a:rPr lang="en-US" dirty="0" err="1"/>
              <a:t>til</a:t>
            </a:r>
            <a:r>
              <a:rPr lang="en-US" dirty="0"/>
              <a:t> at </a:t>
            </a:r>
            <a:r>
              <a:rPr lang="en-US" dirty="0" err="1"/>
              <a:t>skrive</a:t>
            </a:r>
            <a:r>
              <a:rPr lang="en-US" dirty="0"/>
              <a:t> det.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er det tid til at komme ud over rampen og fortælle vidt og bredt, at der er plads til frivillige hos jer. </a:t>
            </a:r>
          </a:p>
        </p:txBody>
      </p:sp>
      <p:sp>
        <p:nvSpPr>
          <p:cNvPr id="4" name="Pladsholder til slidenummer 3"/>
          <p:cNvSpPr>
            <a:spLocks noGrp="1"/>
          </p:cNvSpPr>
          <p:nvPr>
            <p:ph type="sldNum" sz="quarter" idx="5"/>
          </p:nvPr>
        </p:nvSpPr>
        <p:spPr/>
        <p:txBody>
          <a:bodyPr/>
          <a:lstStyle/>
          <a:p>
            <a:fld id="{40EF3A99-DADD-4056-886B-D85F0C23137F}" type="slidenum">
              <a:rPr lang="da-DK" smtClean="0"/>
              <a:t>7</a:t>
            </a:fld>
            <a:endParaRPr lang="da-DK"/>
          </a:p>
        </p:txBody>
      </p:sp>
    </p:spTree>
    <p:extLst>
      <p:ext uri="{BB962C8B-B14F-4D97-AF65-F5344CB8AC3E}">
        <p14:creationId xmlns:p14="http://schemas.microsoft.com/office/powerpoint/2010/main" val="3210283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samlet nogle ideer til, hvordan I kan gøre. I kan fx få stillingsopslaget på frivilligjob.dk, lave opslag på sociale medier og måske lægge penge i annoncering af opslagene og have materiale med til arrangementer.</a:t>
            </a:r>
          </a:p>
          <a:p>
            <a:endParaRPr lang="da-DK" dirty="0"/>
          </a:p>
          <a:p>
            <a:endParaRPr lang="da-DK" dirty="0"/>
          </a:p>
        </p:txBody>
      </p:sp>
      <p:sp>
        <p:nvSpPr>
          <p:cNvPr id="4" name="Pladsholder til slidenummer 3"/>
          <p:cNvSpPr>
            <a:spLocks noGrp="1"/>
          </p:cNvSpPr>
          <p:nvPr>
            <p:ph type="sldNum" sz="quarter" idx="5"/>
          </p:nvPr>
        </p:nvSpPr>
        <p:spPr/>
        <p:txBody>
          <a:bodyPr/>
          <a:lstStyle/>
          <a:p>
            <a:fld id="{40EF3A99-DADD-4056-886B-D85F0C23137F}" type="slidenum">
              <a:rPr lang="da-DK" smtClean="0"/>
              <a:t>8</a:t>
            </a:fld>
            <a:endParaRPr lang="da-DK"/>
          </a:p>
        </p:txBody>
      </p:sp>
    </p:spTree>
    <p:extLst>
      <p:ext uri="{BB962C8B-B14F-4D97-AF65-F5344CB8AC3E}">
        <p14:creationId xmlns:p14="http://schemas.microsoft.com/office/powerpoint/2010/main" val="310746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Selvom du er en stjerne til at skrive stillingsopslag og lave annoncer, så viser alle tal, at netværksrekruttering er den mest effektive vej til nye frivillige. Klæd jeres nuværende frivillige godt på til at være ambassadører og kom ud til dem I kender og dem, der har vist interesse i 4H. </a:t>
            </a:r>
          </a:p>
          <a:p>
            <a:r>
              <a:rPr lang="da-DK" dirty="0"/>
              <a:t>Brug det som motivation at 36% af dem, der ikke er frivillige lige nu faktisk gerne ville være det, hvis de bliver opfordret til det.</a:t>
            </a:r>
          </a:p>
        </p:txBody>
      </p:sp>
      <p:sp>
        <p:nvSpPr>
          <p:cNvPr id="4" name="Pladsholder til slidenummer 3"/>
          <p:cNvSpPr>
            <a:spLocks noGrp="1"/>
          </p:cNvSpPr>
          <p:nvPr>
            <p:ph type="sldNum" sz="quarter" idx="5"/>
          </p:nvPr>
        </p:nvSpPr>
        <p:spPr/>
        <p:txBody>
          <a:bodyPr/>
          <a:lstStyle/>
          <a:p>
            <a:fld id="{40EF3A99-DADD-4056-886B-D85F0C23137F}" type="slidenum">
              <a:rPr lang="da-DK" smtClean="0"/>
              <a:t>9</a:t>
            </a:fld>
            <a:endParaRPr lang="da-DK"/>
          </a:p>
        </p:txBody>
      </p:sp>
    </p:spTree>
    <p:extLst>
      <p:ext uri="{BB962C8B-B14F-4D97-AF65-F5344CB8AC3E}">
        <p14:creationId xmlns:p14="http://schemas.microsoft.com/office/powerpoint/2010/main" val="774605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EB44F-58DC-EEAC-165F-84AE103FF61B}"/>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3CFEBC8-DA5A-A3BB-4611-B97650BE1E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4A198E20-B8D3-6167-0AB8-A019D80CC1E6}"/>
              </a:ext>
            </a:extLst>
          </p:cNvPr>
          <p:cNvSpPr>
            <a:spLocks noGrp="1"/>
          </p:cNvSpPr>
          <p:nvPr>
            <p:ph type="dt" sz="half" idx="10"/>
          </p:nvPr>
        </p:nvSpPr>
        <p:spPr/>
        <p:txBody>
          <a:bodyPr/>
          <a:lstStyle/>
          <a:p>
            <a:fld id="{191C1299-0D0F-4508-87E2-045B495F3F3A}" type="datetimeFigureOut">
              <a:rPr lang="da-DK" smtClean="0"/>
              <a:t>21-08-2024</a:t>
            </a:fld>
            <a:endParaRPr lang="da-DK"/>
          </a:p>
        </p:txBody>
      </p:sp>
      <p:sp>
        <p:nvSpPr>
          <p:cNvPr id="5" name="Pladsholder til sidefod 4">
            <a:extLst>
              <a:ext uri="{FF2B5EF4-FFF2-40B4-BE49-F238E27FC236}">
                <a16:creationId xmlns:a16="http://schemas.microsoft.com/office/drawing/2014/main" id="{3591BFC8-A5F8-0609-93DA-B2E0FB9047A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8D86BB6-6196-7E2B-2146-62A228769F0F}"/>
              </a:ext>
            </a:extLst>
          </p:cNvPr>
          <p:cNvSpPr>
            <a:spLocks noGrp="1"/>
          </p:cNvSpPr>
          <p:nvPr>
            <p:ph type="sldNum" sz="quarter" idx="12"/>
          </p:nvPr>
        </p:nvSpPr>
        <p:spPr/>
        <p:txBody>
          <a:bodyPr/>
          <a:lstStyle/>
          <a:p>
            <a:fld id="{4148C10B-8D8D-4BCE-A7A8-BDA18B2E54E1}" type="slidenum">
              <a:rPr lang="da-DK" smtClean="0"/>
              <a:t>‹nr.›</a:t>
            </a:fld>
            <a:endParaRPr lang="da-DK"/>
          </a:p>
        </p:txBody>
      </p:sp>
    </p:spTree>
    <p:extLst>
      <p:ext uri="{BB962C8B-B14F-4D97-AF65-F5344CB8AC3E}">
        <p14:creationId xmlns:p14="http://schemas.microsoft.com/office/powerpoint/2010/main" val="872080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98FC75-4B57-ADE7-A596-B0D29B518C44}"/>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48D2840A-761E-EE0A-35BE-B62B65BE6D5B}"/>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D35F8A2-B942-08BD-282A-26E2B074FC4C}"/>
              </a:ext>
            </a:extLst>
          </p:cNvPr>
          <p:cNvSpPr>
            <a:spLocks noGrp="1"/>
          </p:cNvSpPr>
          <p:nvPr>
            <p:ph type="dt" sz="half" idx="10"/>
          </p:nvPr>
        </p:nvSpPr>
        <p:spPr/>
        <p:txBody>
          <a:bodyPr/>
          <a:lstStyle/>
          <a:p>
            <a:fld id="{191C1299-0D0F-4508-87E2-045B495F3F3A}" type="datetimeFigureOut">
              <a:rPr lang="da-DK" smtClean="0"/>
              <a:t>21-08-2024</a:t>
            </a:fld>
            <a:endParaRPr lang="da-DK"/>
          </a:p>
        </p:txBody>
      </p:sp>
      <p:sp>
        <p:nvSpPr>
          <p:cNvPr id="5" name="Pladsholder til sidefod 4">
            <a:extLst>
              <a:ext uri="{FF2B5EF4-FFF2-40B4-BE49-F238E27FC236}">
                <a16:creationId xmlns:a16="http://schemas.microsoft.com/office/drawing/2014/main" id="{7565CF9F-F04A-7035-A552-CC0F9DE9346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09CCB8D-F23B-B9E8-3EAB-A10D8473C24B}"/>
              </a:ext>
            </a:extLst>
          </p:cNvPr>
          <p:cNvSpPr>
            <a:spLocks noGrp="1"/>
          </p:cNvSpPr>
          <p:nvPr>
            <p:ph type="sldNum" sz="quarter" idx="12"/>
          </p:nvPr>
        </p:nvSpPr>
        <p:spPr/>
        <p:txBody>
          <a:bodyPr/>
          <a:lstStyle/>
          <a:p>
            <a:fld id="{4148C10B-8D8D-4BCE-A7A8-BDA18B2E54E1}" type="slidenum">
              <a:rPr lang="da-DK" smtClean="0"/>
              <a:t>‹nr.›</a:t>
            </a:fld>
            <a:endParaRPr lang="da-DK"/>
          </a:p>
        </p:txBody>
      </p:sp>
    </p:spTree>
    <p:extLst>
      <p:ext uri="{BB962C8B-B14F-4D97-AF65-F5344CB8AC3E}">
        <p14:creationId xmlns:p14="http://schemas.microsoft.com/office/powerpoint/2010/main" val="946870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05ADC383-2A80-B097-7443-8B1AAB3735A3}"/>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644363E8-79F5-5D35-6E54-3723E809CE8E}"/>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4B3077B-F678-1145-5487-5D20907A4E24}"/>
              </a:ext>
            </a:extLst>
          </p:cNvPr>
          <p:cNvSpPr>
            <a:spLocks noGrp="1"/>
          </p:cNvSpPr>
          <p:nvPr>
            <p:ph type="dt" sz="half" idx="10"/>
          </p:nvPr>
        </p:nvSpPr>
        <p:spPr/>
        <p:txBody>
          <a:bodyPr/>
          <a:lstStyle/>
          <a:p>
            <a:fld id="{191C1299-0D0F-4508-87E2-045B495F3F3A}" type="datetimeFigureOut">
              <a:rPr lang="da-DK" smtClean="0"/>
              <a:t>21-08-2024</a:t>
            </a:fld>
            <a:endParaRPr lang="da-DK"/>
          </a:p>
        </p:txBody>
      </p:sp>
      <p:sp>
        <p:nvSpPr>
          <p:cNvPr id="5" name="Pladsholder til sidefod 4">
            <a:extLst>
              <a:ext uri="{FF2B5EF4-FFF2-40B4-BE49-F238E27FC236}">
                <a16:creationId xmlns:a16="http://schemas.microsoft.com/office/drawing/2014/main" id="{ACB250E5-0484-C085-19D8-AF5AD92C3F8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50C9866-F0C3-BF04-8639-7F25E4FBFCC6}"/>
              </a:ext>
            </a:extLst>
          </p:cNvPr>
          <p:cNvSpPr>
            <a:spLocks noGrp="1"/>
          </p:cNvSpPr>
          <p:nvPr>
            <p:ph type="sldNum" sz="quarter" idx="12"/>
          </p:nvPr>
        </p:nvSpPr>
        <p:spPr/>
        <p:txBody>
          <a:bodyPr/>
          <a:lstStyle/>
          <a:p>
            <a:fld id="{4148C10B-8D8D-4BCE-A7A8-BDA18B2E54E1}" type="slidenum">
              <a:rPr lang="da-DK" smtClean="0"/>
              <a:t>‹nr.›</a:t>
            </a:fld>
            <a:endParaRPr lang="da-DK"/>
          </a:p>
        </p:txBody>
      </p:sp>
    </p:spTree>
    <p:extLst>
      <p:ext uri="{BB962C8B-B14F-4D97-AF65-F5344CB8AC3E}">
        <p14:creationId xmlns:p14="http://schemas.microsoft.com/office/powerpoint/2010/main" val="634364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A9EC4-E5E7-4500-C74C-3CB7C04737F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BFD0450-BCA0-6C89-8A88-2806D25D8F7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152077C-018A-971F-6E3E-71F438B871BE}"/>
              </a:ext>
            </a:extLst>
          </p:cNvPr>
          <p:cNvSpPr>
            <a:spLocks noGrp="1"/>
          </p:cNvSpPr>
          <p:nvPr>
            <p:ph type="dt" sz="half" idx="10"/>
          </p:nvPr>
        </p:nvSpPr>
        <p:spPr/>
        <p:txBody>
          <a:bodyPr/>
          <a:lstStyle/>
          <a:p>
            <a:fld id="{191C1299-0D0F-4508-87E2-045B495F3F3A}" type="datetimeFigureOut">
              <a:rPr lang="da-DK" smtClean="0"/>
              <a:t>21-08-2024</a:t>
            </a:fld>
            <a:endParaRPr lang="da-DK"/>
          </a:p>
        </p:txBody>
      </p:sp>
      <p:sp>
        <p:nvSpPr>
          <p:cNvPr id="5" name="Pladsholder til sidefod 4">
            <a:extLst>
              <a:ext uri="{FF2B5EF4-FFF2-40B4-BE49-F238E27FC236}">
                <a16:creationId xmlns:a16="http://schemas.microsoft.com/office/drawing/2014/main" id="{CDC53863-7199-69A6-D5A0-0294168381B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E86D16E-54B3-4E6D-752C-D04F0F3E80F4}"/>
              </a:ext>
            </a:extLst>
          </p:cNvPr>
          <p:cNvSpPr>
            <a:spLocks noGrp="1"/>
          </p:cNvSpPr>
          <p:nvPr>
            <p:ph type="sldNum" sz="quarter" idx="12"/>
          </p:nvPr>
        </p:nvSpPr>
        <p:spPr/>
        <p:txBody>
          <a:bodyPr/>
          <a:lstStyle/>
          <a:p>
            <a:fld id="{4148C10B-8D8D-4BCE-A7A8-BDA18B2E54E1}" type="slidenum">
              <a:rPr lang="da-DK" smtClean="0"/>
              <a:t>‹nr.›</a:t>
            </a:fld>
            <a:endParaRPr lang="da-DK"/>
          </a:p>
        </p:txBody>
      </p:sp>
    </p:spTree>
    <p:extLst>
      <p:ext uri="{BB962C8B-B14F-4D97-AF65-F5344CB8AC3E}">
        <p14:creationId xmlns:p14="http://schemas.microsoft.com/office/powerpoint/2010/main" val="3601240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E03A87-9D59-01D2-0A9B-5575F4F1B25F}"/>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A9A25A3B-DEAE-F2A0-338D-C4257D3F33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9D2B24C7-EED3-7F8E-920B-6C0D3C13DF18}"/>
              </a:ext>
            </a:extLst>
          </p:cNvPr>
          <p:cNvSpPr>
            <a:spLocks noGrp="1"/>
          </p:cNvSpPr>
          <p:nvPr>
            <p:ph type="dt" sz="half" idx="10"/>
          </p:nvPr>
        </p:nvSpPr>
        <p:spPr/>
        <p:txBody>
          <a:bodyPr/>
          <a:lstStyle/>
          <a:p>
            <a:fld id="{191C1299-0D0F-4508-87E2-045B495F3F3A}" type="datetimeFigureOut">
              <a:rPr lang="da-DK" smtClean="0"/>
              <a:t>21-08-2024</a:t>
            </a:fld>
            <a:endParaRPr lang="da-DK"/>
          </a:p>
        </p:txBody>
      </p:sp>
      <p:sp>
        <p:nvSpPr>
          <p:cNvPr id="5" name="Pladsholder til sidefod 4">
            <a:extLst>
              <a:ext uri="{FF2B5EF4-FFF2-40B4-BE49-F238E27FC236}">
                <a16:creationId xmlns:a16="http://schemas.microsoft.com/office/drawing/2014/main" id="{7132056F-62AE-8BA6-87BE-EE5AF633106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37D6F7C-38E6-0019-E755-D5691F13318F}"/>
              </a:ext>
            </a:extLst>
          </p:cNvPr>
          <p:cNvSpPr>
            <a:spLocks noGrp="1"/>
          </p:cNvSpPr>
          <p:nvPr>
            <p:ph type="sldNum" sz="quarter" idx="12"/>
          </p:nvPr>
        </p:nvSpPr>
        <p:spPr/>
        <p:txBody>
          <a:bodyPr/>
          <a:lstStyle/>
          <a:p>
            <a:fld id="{4148C10B-8D8D-4BCE-A7A8-BDA18B2E54E1}" type="slidenum">
              <a:rPr lang="da-DK" smtClean="0"/>
              <a:t>‹nr.›</a:t>
            </a:fld>
            <a:endParaRPr lang="da-DK"/>
          </a:p>
        </p:txBody>
      </p:sp>
    </p:spTree>
    <p:extLst>
      <p:ext uri="{BB962C8B-B14F-4D97-AF65-F5344CB8AC3E}">
        <p14:creationId xmlns:p14="http://schemas.microsoft.com/office/powerpoint/2010/main" val="3752388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6F3385-1A9A-2428-12D9-723F4F7C937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174AAA3-DC93-2C7D-6A16-DD201B48E0FB}"/>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94E92BC-A5E5-CE31-8E33-6F1B7876513A}"/>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250CB4BB-9A63-435F-78AF-A91B0096DF97}"/>
              </a:ext>
            </a:extLst>
          </p:cNvPr>
          <p:cNvSpPr>
            <a:spLocks noGrp="1"/>
          </p:cNvSpPr>
          <p:nvPr>
            <p:ph type="dt" sz="half" idx="10"/>
          </p:nvPr>
        </p:nvSpPr>
        <p:spPr/>
        <p:txBody>
          <a:bodyPr/>
          <a:lstStyle/>
          <a:p>
            <a:fld id="{191C1299-0D0F-4508-87E2-045B495F3F3A}" type="datetimeFigureOut">
              <a:rPr lang="da-DK" smtClean="0"/>
              <a:t>21-08-2024</a:t>
            </a:fld>
            <a:endParaRPr lang="da-DK"/>
          </a:p>
        </p:txBody>
      </p:sp>
      <p:sp>
        <p:nvSpPr>
          <p:cNvPr id="6" name="Pladsholder til sidefod 5">
            <a:extLst>
              <a:ext uri="{FF2B5EF4-FFF2-40B4-BE49-F238E27FC236}">
                <a16:creationId xmlns:a16="http://schemas.microsoft.com/office/drawing/2014/main" id="{FA5040BA-B41F-F8CC-FB66-51C61B625E6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F18D3C4-C227-5BC1-BDF1-D4AA50A11603}"/>
              </a:ext>
            </a:extLst>
          </p:cNvPr>
          <p:cNvSpPr>
            <a:spLocks noGrp="1"/>
          </p:cNvSpPr>
          <p:nvPr>
            <p:ph type="sldNum" sz="quarter" idx="12"/>
          </p:nvPr>
        </p:nvSpPr>
        <p:spPr/>
        <p:txBody>
          <a:bodyPr/>
          <a:lstStyle/>
          <a:p>
            <a:fld id="{4148C10B-8D8D-4BCE-A7A8-BDA18B2E54E1}" type="slidenum">
              <a:rPr lang="da-DK" smtClean="0"/>
              <a:t>‹nr.›</a:t>
            </a:fld>
            <a:endParaRPr lang="da-DK"/>
          </a:p>
        </p:txBody>
      </p:sp>
    </p:spTree>
    <p:extLst>
      <p:ext uri="{BB962C8B-B14F-4D97-AF65-F5344CB8AC3E}">
        <p14:creationId xmlns:p14="http://schemas.microsoft.com/office/powerpoint/2010/main" val="3671169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F1E416-77BB-2AC6-5A54-677D18201C51}"/>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490A25C-AC96-6152-F60C-EC6AB389C3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864649D9-A456-7DF3-0590-54BA93068860}"/>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53814DF-EE6D-633B-EF1B-978376F554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81B3D82C-B533-32F0-70D9-F7CC8B65CDEC}"/>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4DE7B25-D081-D355-F773-C6EDFC0A3206}"/>
              </a:ext>
            </a:extLst>
          </p:cNvPr>
          <p:cNvSpPr>
            <a:spLocks noGrp="1"/>
          </p:cNvSpPr>
          <p:nvPr>
            <p:ph type="dt" sz="half" idx="10"/>
          </p:nvPr>
        </p:nvSpPr>
        <p:spPr/>
        <p:txBody>
          <a:bodyPr/>
          <a:lstStyle/>
          <a:p>
            <a:fld id="{191C1299-0D0F-4508-87E2-045B495F3F3A}" type="datetimeFigureOut">
              <a:rPr lang="da-DK" smtClean="0"/>
              <a:t>21-08-2024</a:t>
            </a:fld>
            <a:endParaRPr lang="da-DK"/>
          </a:p>
        </p:txBody>
      </p:sp>
      <p:sp>
        <p:nvSpPr>
          <p:cNvPr id="8" name="Pladsholder til sidefod 7">
            <a:extLst>
              <a:ext uri="{FF2B5EF4-FFF2-40B4-BE49-F238E27FC236}">
                <a16:creationId xmlns:a16="http://schemas.microsoft.com/office/drawing/2014/main" id="{5BAE9B9E-AE5A-1F9D-3AFE-36595DD8B6E0}"/>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E08F32B-D187-0CA6-CCA9-3EBE475D2A1A}"/>
              </a:ext>
            </a:extLst>
          </p:cNvPr>
          <p:cNvSpPr>
            <a:spLocks noGrp="1"/>
          </p:cNvSpPr>
          <p:nvPr>
            <p:ph type="sldNum" sz="quarter" idx="12"/>
          </p:nvPr>
        </p:nvSpPr>
        <p:spPr/>
        <p:txBody>
          <a:bodyPr/>
          <a:lstStyle/>
          <a:p>
            <a:fld id="{4148C10B-8D8D-4BCE-A7A8-BDA18B2E54E1}" type="slidenum">
              <a:rPr lang="da-DK" smtClean="0"/>
              <a:t>‹nr.›</a:t>
            </a:fld>
            <a:endParaRPr lang="da-DK"/>
          </a:p>
        </p:txBody>
      </p:sp>
    </p:spTree>
    <p:extLst>
      <p:ext uri="{BB962C8B-B14F-4D97-AF65-F5344CB8AC3E}">
        <p14:creationId xmlns:p14="http://schemas.microsoft.com/office/powerpoint/2010/main" val="1394134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D1E9A-280A-E790-D783-C3C38EE793F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EA9832E-2FF8-C9B6-430A-7FB759D040E0}"/>
              </a:ext>
            </a:extLst>
          </p:cNvPr>
          <p:cNvSpPr>
            <a:spLocks noGrp="1"/>
          </p:cNvSpPr>
          <p:nvPr>
            <p:ph type="dt" sz="half" idx="10"/>
          </p:nvPr>
        </p:nvSpPr>
        <p:spPr/>
        <p:txBody>
          <a:bodyPr/>
          <a:lstStyle/>
          <a:p>
            <a:fld id="{191C1299-0D0F-4508-87E2-045B495F3F3A}" type="datetimeFigureOut">
              <a:rPr lang="da-DK" smtClean="0"/>
              <a:t>21-08-2024</a:t>
            </a:fld>
            <a:endParaRPr lang="da-DK"/>
          </a:p>
        </p:txBody>
      </p:sp>
      <p:sp>
        <p:nvSpPr>
          <p:cNvPr id="4" name="Pladsholder til sidefod 3">
            <a:extLst>
              <a:ext uri="{FF2B5EF4-FFF2-40B4-BE49-F238E27FC236}">
                <a16:creationId xmlns:a16="http://schemas.microsoft.com/office/drawing/2014/main" id="{09473227-8973-7631-AA1B-857E85F98FF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A35F3BA-4D4B-2ACC-D2B6-476230494DDB}"/>
              </a:ext>
            </a:extLst>
          </p:cNvPr>
          <p:cNvSpPr>
            <a:spLocks noGrp="1"/>
          </p:cNvSpPr>
          <p:nvPr>
            <p:ph type="sldNum" sz="quarter" idx="12"/>
          </p:nvPr>
        </p:nvSpPr>
        <p:spPr/>
        <p:txBody>
          <a:bodyPr/>
          <a:lstStyle/>
          <a:p>
            <a:fld id="{4148C10B-8D8D-4BCE-A7A8-BDA18B2E54E1}" type="slidenum">
              <a:rPr lang="da-DK" smtClean="0"/>
              <a:t>‹nr.›</a:t>
            </a:fld>
            <a:endParaRPr lang="da-DK"/>
          </a:p>
        </p:txBody>
      </p:sp>
    </p:spTree>
    <p:extLst>
      <p:ext uri="{BB962C8B-B14F-4D97-AF65-F5344CB8AC3E}">
        <p14:creationId xmlns:p14="http://schemas.microsoft.com/office/powerpoint/2010/main" val="90370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AF6D202C-FD72-3137-F100-3FE71F7AAABE}"/>
              </a:ext>
            </a:extLst>
          </p:cNvPr>
          <p:cNvSpPr>
            <a:spLocks noGrp="1"/>
          </p:cNvSpPr>
          <p:nvPr>
            <p:ph type="dt" sz="half" idx="10"/>
          </p:nvPr>
        </p:nvSpPr>
        <p:spPr/>
        <p:txBody>
          <a:bodyPr/>
          <a:lstStyle/>
          <a:p>
            <a:fld id="{191C1299-0D0F-4508-87E2-045B495F3F3A}" type="datetimeFigureOut">
              <a:rPr lang="da-DK" smtClean="0"/>
              <a:t>21-08-2024</a:t>
            </a:fld>
            <a:endParaRPr lang="da-DK"/>
          </a:p>
        </p:txBody>
      </p:sp>
      <p:sp>
        <p:nvSpPr>
          <p:cNvPr id="3" name="Pladsholder til sidefod 2">
            <a:extLst>
              <a:ext uri="{FF2B5EF4-FFF2-40B4-BE49-F238E27FC236}">
                <a16:creationId xmlns:a16="http://schemas.microsoft.com/office/drawing/2014/main" id="{964AEE59-12E6-0DC1-D5CB-BEF5A63FB5A2}"/>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5CCBE4B2-C309-3E3C-BE3F-5EA232B1BE9A}"/>
              </a:ext>
            </a:extLst>
          </p:cNvPr>
          <p:cNvSpPr>
            <a:spLocks noGrp="1"/>
          </p:cNvSpPr>
          <p:nvPr>
            <p:ph type="sldNum" sz="quarter" idx="12"/>
          </p:nvPr>
        </p:nvSpPr>
        <p:spPr/>
        <p:txBody>
          <a:bodyPr/>
          <a:lstStyle/>
          <a:p>
            <a:fld id="{4148C10B-8D8D-4BCE-A7A8-BDA18B2E54E1}" type="slidenum">
              <a:rPr lang="da-DK" smtClean="0"/>
              <a:t>‹nr.›</a:t>
            </a:fld>
            <a:endParaRPr lang="da-DK"/>
          </a:p>
        </p:txBody>
      </p:sp>
    </p:spTree>
    <p:extLst>
      <p:ext uri="{BB962C8B-B14F-4D97-AF65-F5344CB8AC3E}">
        <p14:creationId xmlns:p14="http://schemas.microsoft.com/office/powerpoint/2010/main" val="3911722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93DE3-5D2B-1ABA-83F9-5CB30706205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0C58508E-6345-AD8C-3E0F-F7E0241310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FA22B5CC-3D68-60DB-1946-9F1A45E54F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09824FA-A8E6-998E-4D11-1AFD16B97176}"/>
              </a:ext>
            </a:extLst>
          </p:cNvPr>
          <p:cNvSpPr>
            <a:spLocks noGrp="1"/>
          </p:cNvSpPr>
          <p:nvPr>
            <p:ph type="dt" sz="half" idx="10"/>
          </p:nvPr>
        </p:nvSpPr>
        <p:spPr/>
        <p:txBody>
          <a:bodyPr/>
          <a:lstStyle/>
          <a:p>
            <a:fld id="{191C1299-0D0F-4508-87E2-045B495F3F3A}" type="datetimeFigureOut">
              <a:rPr lang="da-DK" smtClean="0"/>
              <a:t>21-08-2024</a:t>
            </a:fld>
            <a:endParaRPr lang="da-DK"/>
          </a:p>
        </p:txBody>
      </p:sp>
      <p:sp>
        <p:nvSpPr>
          <p:cNvPr id="6" name="Pladsholder til sidefod 5">
            <a:extLst>
              <a:ext uri="{FF2B5EF4-FFF2-40B4-BE49-F238E27FC236}">
                <a16:creationId xmlns:a16="http://schemas.microsoft.com/office/drawing/2014/main" id="{5D1A400B-7A88-EBD0-BFAE-0389C975A03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E060266-1134-846B-A146-E86950FC100F}"/>
              </a:ext>
            </a:extLst>
          </p:cNvPr>
          <p:cNvSpPr>
            <a:spLocks noGrp="1"/>
          </p:cNvSpPr>
          <p:nvPr>
            <p:ph type="sldNum" sz="quarter" idx="12"/>
          </p:nvPr>
        </p:nvSpPr>
        <p:spPr/>
        <p:txBody>
          <a:bodyPr/>
          <a:lstStyle/>
          <a:p>
            <a:fld id="{4148C10B-8D8D-4BCE-A7A8-BDA18B2E54E1}" type="slidenum">
              <a:rPr lang="da-DK" smtClean="0"/>
              <a:t>‹nr.›</a:t>
            </a:fld>
            <a:endParaRPr lang="da-DK"/>
          </a:p>
        </p:txBody>
      </p:sp>
    </p:spTree>
    <p:extLst>
      <p:ext uri="{BB962C8B-B14F-4D97-AF65-F5344CB8AC3E}">
        <p14:creationId xmlns:p14="http://schemas.microsoft.com/office/powerpoint/2010/main" val="2227188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568388-0A12-66DF-BC85-CC3DA389C0C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4EC37389-CBD9-9555-1A9E-E0B4157A31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20A3C18E-9CDD-3A29-BD76-CCE36F82B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558E353-85B9-4EC5-D088-CA3F3B6E909C}"/>
              </a:ext>
            </a:extLst>
          </p:cNvPr>
          <p:cNvSpPr>
            <a:spLocks noGrp="1"/>
          </p:cNvSpPr>
          <p:nvPr>
            <p:ph type="dt" sz="half" idx="10"/>
          </p:nvPr>
        </p:nvSpPr>
        <p:spPr/>
        <p:txBody>
          <a:bodyPr/>
          <a:lstStyle/>
          <a:p>
            <a:fld id="{191C1299-0D0F-4508-87E2-045B495F3F3A}" type="datetimeFigureOut">
              <a:rPr lang="da-DK" smtClean="0"/>
              <a:t>21-08-2024</a:t>
            </a:fld>
            <a:endParaRPr lang="da-DK"/>
          </a:p>
        </p:txBody>
      </p:sp>
      <p:sp>
        <p:nvSpPr>
          <p:cNvPr id="6" name="Pladsholder til sidefod 5">
            <a:extLst>
              <a:ext uri="{FF2B5EF4-FFF2-40B4-BE49-F238E27FC236}">
                <a16:creationId xmlns:a16="http://schemas.microsoft.com/office/drawing/2014/main" id="{33385C81-92D0-F94D-F716-90007989E9A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2409D93-1498-5C40-4C6E-15B256C9A773}"/>
              </a:ext>
            </a:extLst>
          </p:cNvPr>
          <p:cNvSpPr>
            <a:spLocks noGrp="1"/>
          </p:cNvSpPr>
          <p:nvPr>
            <p:ph type="sldNum" sz="quarter" idx="12"/>
          </p:nvPr>
        </p:nvSpPr>
        <p:spPr/>
        <p:txBody>
          <a:bodyPr/>
          <a:lstStyle/>
          <a:p>
            <a:fld id="{4148C10B-8D8D-4BCE-A7A8-BDA18B2E54E1}" type="slidenum">
              <a:rPr lang="da-DK" smtClean="0"/>
              <a:t>‹nr.›</a:t>
            </a:fld>
            <a:endParaRPr lang="da-DK"/>
          </a:p>
        </p:txBody>
      </p:sp>
    </p:spTree>
    <p:extLst>
      <p:ext uri="{BB962C8B-B14F-4D97-AF65-F5344CB8AC3E}">
        <p14:creationId xmlns:p14="http://schemas.microsoft.com/office/powerpoint/2010/main" val="3850589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D0A5471-7D10-6D1F-5D66-ABDA842F9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3080990-2553-F898-0E9B-07C3C360E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D752C25-9271-5565-AB52-E2723D16B4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1C1299-0D0F-4508-87E2-045B495F3F3A}" type="datetimeFigureOut">
              <a:rPr lang="da-DK" smtClean="0"/>
              <a:t>21-08-2024</a:t>
            </a:fld>
            <a:endParaRPr lang="da-DK"/>
          </a:p>
        </p:txBody>
      </p:sp>
      <p:sp>
        <p:nvSpPr>
          <p:cNvPr id="5" name="Pladsholder til sidefod 4">
            <a:extLst>
              <a:ext uri="{FF2B5EF4-FFF2-40B4-BE49-F238E27FC236}">
                <a16:creationId xmlns:a16="http://schemas.microsoft.com/office/drawing/2014/main" id="{A9446BEF-02F4-06BD-6721-C3EF2DF9C1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F9CC99CB-E8A5-975B-0230-63C576466E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48C10B-8D8D-4BCE-A7A8-BDA18B2E54E1}" type="slidenum">
              <a:rPr lang="da-DK" smtClean="0"/>
              <a:t>‹nr.›</a:t>
            </a:fld>
            <a:endParaRPr lang="da-DK"/>
          </a:p>
        </p:txBody>
      </p:sp>
    </p:spTree>
    <p:extLst>
      <p:ext uri="{BB962C8B-B14F-4D97-AF65-F5344CB8AC3E}">
        <p14:creationId xmlns:p14="http://schemas.microsoft.com/office/powerpoint/2010/main" val="2524448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6CC5242E-C3A1-5B7E-DCA5-FFC7380D166A}"/>
              </a:ext>
            </a:extLst>
          </p:cNvPr>
          <p:cNvSpPr/>
          <p:nvPr/>
        </p:nvSpPr>
        <p:spPr>
          <a:xfrm>
            <a:off x="0" y="0"/>
            <a:ext cx="12192000" cy="6858000"/>
          </a:xfrm>
          <a:prstGeom prst="rect">
            <a:avLst/>
          </a:prstGeom>
          <a:solidFill>
            <a:srgbClr val="00AB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EEA06C7E-107A-B932-67DC-95358E685508}"/>
              </a:ext>
            </a:extLst>
          </p:cNvPr>
          <p:cNvSpPr/>
          <p:nvPr/>
        </p:nvSpPr>
        <p:spPr>
          <a:xfrm>
            <a:off x="-3810000" y="-2501900"/>
            <a:ext cx="14554200" cy="11861800"/>
          </a:xfrm>
          <a:prstGeom prst="rect">
            <a:avLst/>
          </a:prstGeom>
          <a:solidFill>
            <a:schemeClr val="bg1"/>
          </a:solidFill>
          <a:ln>
            <a:noFill/>
          </a:ln>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0DAF11F0-2E02-2D4D-0D85-705088BF590A}"/>
              </a:ext>
            </a:extLst>
          </p:cNvPr>
          <p:cNvSpPr>
            <a:spLocks noGrp="1"/>
          </p:cNvSpPr>
          <p:nvPr>
            <p:ph type="ctrTitle"/>
          </p:nvPr>
        </p:nvSpPr>
        <p:spPr>
          <a:xfrm>
            <a:off x="584201" y="2848227"/>
            <a:ext cx="7797800" cy="2387600"/>
          </a:xfrm>
        </p:spPr>
        <p:txBody>
          <a:bodyPr>
            <a:normAutofit fontScale="90000"/>
          </a:bodyPr>
          <a:lstStyle/>
          <a:p>
            <a:pPr algn="l"/>
            <a:r>
              <a:rPr lang="da-DK" b="1" dirty="0">
                <a:latin typeface="Roboto Slab" pitchFamily="2" charset="0"/>
                <a:ea typeface="Roboto Slab" pitchFamily="2" charset="0"/>
              </a:rPr>
              <a:t>Klubbens guide til</a:t>
            </a:r>
            <a:br>
              <a:rPr lang="da-DK" b="1" dirty="0">
                <a:latin typeface="Roboto Slab" pitchFamily="2" charset="0"/>
                <a:ea typeface="Roboto Slab" pitchFamily="2" charset="0"/>
              </a:rPr>
            </a:br>
            <a:r>
              <a:rPr lang="da-DK" sz="9800" b="1" dirty="0">
                <a:solidFill>
                  <a:srgbClr val="00AB76"/>
                </a:solidFill>
                <a:latin typeface="Roboto Slab" pitchFamily="2" charset="0"/>
                <a:ea typeface="Roboto Slab" pitchFamily="2" charset="0"/>
              </a:rPr>
              <a:t>Frivillig-rekruttering</a:t>
            </a:r>
            <a:endParaRPr lang="da-DK" sz="9800" b="1" dirty="0">
              <a:latin typeface="Roboto Slab" pitchFamily="2" charset="0"/>
              <a:ea typeface="Roboto Slab" pitchFamily="2" charset="0"/>
            </a:endParaRPr>
          </a:p>
        </p:txBody>
      </p:sp>
      <p:pic>
        <p:nvPicPr>
          <p:cNvPr id="7" name="Billede 6" descr="Et billede, der indeholder Font/skrifttype, Grafik, logo, grafisk design&#10;&#10;Automatisk genereret beskrivelse">
            <a:extLst>
              <a:ext uri="{FF2B5EF4-FFF2-40B4-BE49-F238E27FC236}">
                <a16:creationId xmlns:a16="http://schemas.microsoft.com/office/drawing/2014/main" id="{378C3951-2345-CE8D-E0F4-4193DA545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63" y="506388"/>
            <a:ext cx="1143000" cy="719666"/>
          </a:xfrm>
          <a:prstGeom prst="rect">
            <a:avLst/>
          </a:prstGeom>
        </p:spPr>
      </p:pic>
      <p:pic>
        <p:nvPicPr>
          <p:cNvPr id="9" name="Billede 8" descr="Et billede, der indeholder udendørs, tøj, jungle, person&#10;&#10;Automatisk genereret beskrivelse">
            <a:extLst>
              <a:ext uri="{FF2B5EF4-FFF2-40B4-BE49-F238E27FC236}">
                <a16:creationId xmlns:a16="http://schemas.microsoft.com/office/drawing/2014/main" id="{3B02CD24-1163-558F-7C7F-E85481E887AD}"/>
              </a:ext>
            </a:extLst>
          </p:cNvPr>
          <p:cNvPicPr>
            <a:picLocks noChangeAspect="1"/>
          </p:cNvPicPr>
          <p:nvPr/>
        </p:nvPicPr>
        <p:blipFill rotWithShape="1">
          <a:blip r:embed="rId4">
            <a:extLst>
              <a:ext uri="{28A0092B-C50C-407E-A947-70E740481C1C}">
                <a14:useLocalDpi xmlns:a14="http://schemas.microsoft.com/office/drawing/2010/main" val="0"/>
              </a:ext>
            </a:extLst>
          </a:blip>
          <a:srcRect l="20212" r="39872"/>
          <a:stretch/>
        </p:blipFill>
        <p:spPr>
          <a:xfrm>
            <a:off x="8578026" y="877404"/>
            <a:ext cx="3055173" cy="5103191"/>
          </a:xfrm>
          <a:prstGeom prst="rect">
            <a:avLst/>
          </a:prstGeom>
        </p:spPr>
      </p:pic>
    </p:spTree>
    <p:extLst>
      <p:ext uri="{BB962C8B-B14F-4D97-AF65-F5344CB8AC3E}">
        <p14:creationId xmlns:p14="http://schemas.microsoft.com/office/powerpoint/2010/main" val="1759895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953854" y="1308601"/>
            <a:ext cx="8482877" cy="4240799"/>
            <a:chOff x="0" y="0"/>
            <a:chExt cx="16965753" cy="8481598"/>
          </a:xfrm>
        </p:grpSpPr>
        <p:sp>
          <p:nvSpPr>
            <p:cNvPr id="3" name="Freeform 3"/>
            <p:cNvSpPr/>
            <p:nvPr/>
          </p:nvSpPr>
          <p:spPr>
            <a:xfrm rot="-5400000">
              <a:off x="8480553" y="-3602"/>
              <a:ext cx="8481598" cy="8488802"/>
            </a:xfrm>
            <a:custGeom>
              <a:avLst/>
              <a:gdLst/>
              <a:ahLst/>
              <a:cxnLst/>
              <a:rect l="l" t="t" r="r" b="b"/>
              <a:pathLst>
                <a:path w="8481598" h="8488802">
                  <a:moveTo>
                    <a:pt x="0" y="0"/>
                  </a:moveTo>
                  <a:lnTo>
                    <a:pt x="8481598" y="0"/>
                  </a:lnTo>
                  <a:lnTo>
                    <a:pt x="8481598" y="8488802"/>
                  </a:lnTo>
                  <a:lnTo>
                    <a:pt x="0" y="8488802"/>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sp>
          <p:nvSpPr>
            <p:cNvPr id="4" name="Freeform 4"/>
            <p:cNvSpPr/>
            <p:nvPr/>
          </p:nvSpPr>
          <p:spPr>
            <a:xfrm rot="-5400000">
              <a:off x="3602" y="-3602"/>
              <a:ext cx="8481598" cy="8488802"/>
            </a:xfrm>
            <a:custGeom>
              <a:avLst/>
              <a:gdLst/>
              <a:ahLst/>
              <a:cxnLst/>
              <a:rect l="l" t="t" r="r" b="b"/>
              <a:pathLst>
                <a:path w="8481598" h="8488802">
                  <a:moveTo>
                    <a:pt x="0" y="0"/>
                  </a:moveTo>
                  <a:lnTo>
                    <a:pt x="8481598" y="0"/>
                  </a:lnTo>
                  <a:lnTo>
                    <a:pt x="8481598" y="8488802"/>
                  </a:lnTo>
                  <a:lnTo>
                    <a:pt x="0" y="8488802"/>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grpSp>
      <p:grpSp>
        <p:nvGrpSpPr>
          <p:cNvPr id="5" name="Group 5"/>
          <p:cNvGrpSpPr>
            <a:grpSpLocks noChangeAspect="1"/>
          </p:cNvGrpSpPr>
          <p:nvPr/>
        </p:nvGrpSpPr>
        <p:grpSpPr>
          <a:xfrm>
            <a:off x="7410204" y="854372"/>
            <a:ext cx="3751544" cy="7624074"/>
            <a:chOff x="0" y="0"/>
            <a:chExt cx="5001260" cy="10163810"/>
          </a:xfrm>
        </p:grpSpPr>
        <p:sp>
          <p:nvSpPr>
            <p:cNvPr id="6" name="Freeform 6"/>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5"/>
              <a:stretch>
                <a:fillRect l="-45" r="-45"/>
              </a:stretch>
            </a:blipFill>
          </p:spPr>
          <p:txBody>
            <a:bodyPr/>
            <a:lstStyle/>
            <a:p>
              <a:endParaRPr lang="da-DK"/>
            </a:p>
          </p:txBody>
        </p:sp>
        <p:sp>
          <p:nvSpPr>
            <p:cNvPr id="7" name="Freeform 7"/>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6"/>
              <a:stretch>
                <a:fillRect l="-44005" r="-44005"/>
              </a:stretch>
            </a:blipFill>
          </p:spPr>
          <p:txBody>
            <a:bodyPr/>
            <a:lstStyle/>
            <a:p>
              <a:endParaRPr lang="da-DK"/>
            </a:p>
          </p:txBody>
        </p:sp>
      </p:grpSp>
      <p:grpSp>
        <p:nvGrpSpPr>
          <p:cNvPr id="8" name="Group 8"/>
          <p:cNvGrpSpPr/>
          <p:nvPr/>
        </p:nvGrpSpPr>
        <p:grpSpPr>
          <a:xfrm>
            <a:off x="957394" y="1630354"/>
            <a:ext cx="5625263" cy="4793879"/>
            <a:chOff x="0" y="76200"/>
            <a:chExt cx="11250527" cy="9587758"/>
          </a:xfrm>
        </p:grpSpPr>
        <p:sp>
          <p:nvSpPr>
            <p:cNvPr id="9" name="TextBox 9"/>
            <p:cNvSpPr txBox="1"/>
            <p:nvPr/>
          </p:nvSpPr>
          <p:spPr>
            <a:xfrm>
              <a:off x="0" y="76200"/>
              <a:ext cx="11250527" cy="3218702"/>
            </a:xfrm>
            <a:prstGeom prst="rect">
              <a:avLst/>
            </a:prstGeom>
          </p:spPr>
          <p:txBody>
            <a:bodyPr lIns="0" tIns="0" rIns="0" bIns="0" rtlCol="0" anchor="t">
              <a:spAutoFit/>
            </a:bodyPr>
            <a:lstStyle/>
            <a:p>
              <a:pPr>
                <a:lnSpc>
                  <a:spcPts val="6233"/>
                </a:lnSpc>
                <a:spcBef>
                  <a:spcPct val="0"/>
                </a:spcBef>
              </a:pPr>
              <a:r>
                <a:rPr lang="en-US" sz="5666" spc="-56">
                  <a:solidFill>
                    <a:srgbClr val="000000"/>
                  </a:solidFill>
                  <a:latin typeface="Hammersmith One"/>
                  <a:ea typeface="Hammersmith One"/>
                  <a:cs typeface="Hammersmith One"/>
                  <a:sym typeface="Hammersmith One"/>
                </a:rPr>
                <a:t>Værktøjs-kassen</a:t>
              </a:r>
            </a:p>
          </p:txBody>
        </p:sp>
        <p:sp>
          <p:nvSpPr>
            <p:cNvPr id="10" name="TextBox 10"/>
            <p:cNvSpPr txBox="1"/>
            <p:nvPr/>
          </p:nvSpPr>
          <p:spPr>
            <a:xfrm>
              <a:off x="0" y="4721706"/>
              <a:ext cx="11250527" cy="4942252"/>
            </a:xfrm>
            <a:prstGeom prst="rect">
              <a:avLst/>
            </a:prstGeom>
          </p:spPr>
          <p:txBody>
            <a:bodyPr lIns="0" tIns="0" rIns="0" bIns="0" rtlCol="0" anchor="t">
              <a:spAutoFit/>
            </a:bodyPr>
            <a:lstStyle/>
            <a:p>
              <a:pPr>
                <a:lnSpc>
                  <a:spcPts val="2800"/>
                </a:lnSpc>
              </a:pPr>
              <a:r>
                <a:rPr lang="en-US" sz="2000" dirty="0">
                  <a:solidFill>
                    <a:srgbClr val="000000"/>
                  </a:solidFill>
                  <a:latin typeface="Clear Sans"/>
                  <a:ea typeface="Clear Sans"/>
                  <a:cs typeface="Clear Sans"/>
                  <a:sym typeface="Clear Sans"/>
                </a:rPr>
                <a:t>Du finder </a:t>
              </a:r>
              <a:r>
                <a:rPr lang="en-US" sz="2000" dirty="0" err="1">
                  <a:solidFill>
                    <a:srgbClr val="000000"/>
                  </a:solidFill>
                  <a:latin typeface="Clear Sans"/>
                  <a:ea typeface="Clear Sans"/>
                  <a:cs typeface="Clear Sans"/>
                  <a:sym typeface="Clear Sans"/>
                </a:rPr>
                <a:t>rekrutteringsmateriale</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i</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værktøjskassen</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på</a:t>
              </a:r>
              <a:r>
                <a:rPr lang="en-US" sz="2000" dirty="0">
                  <a:solidFill>
                    <a:srgbClr val="000000"/>
                  </a:solidFill>
                  <a:latin typeface="Clear Sans"/>
                  <a:ea typeface="Clear Sans"/>
                  <a:cs typeface="Clear Sans"/>
                  <a:sym typeface="Clear Sans"/>
                </a:rPr>
                <a:t> 4h.dk</a:t>
              </a:r>
            </a:p>
            <a:p>
              <a:pPr marL="285750" indent="-285750">
                <a:lnSpc>
                  <a:spcPts val="2800"/>
                </a:lnSpc>
                <a:buFont typeface="Arial" panose="020B0604020202020204" pitchFamily="34" charset="0"/>
                <a:buChar char="•"/>
              </a:pPr>
              <a:r>
                <a:rPr lang="en-US" sz="2000" dirty="0" err="1">
                  <a:solidFill>
                    <a:srgbClr val="000000"/>
                  </a:solidFill>
                  <a:latin typeface="Clear Sans"/>
                  <a:ea typeface="Clear Sans"/>
                  <a:cs typeface="Clear Sans"/>
                  <a:sym typeface="Clear Sans"/>
                </a:rPr>
                <a:t>Postkort</a:t>
              </a:r>
              <a:r>
                <a:rPr lang="en-US" sz="2000" dirty="0">
                  <a:solidFill>
                    <a:srgbClr val="000000"/>
                  </a:solidFill>
                  <a:latin typeface="Clear Sans"/>
                  <a:ea typeface="Clear Sans"/>
                  <a:cs typeface="Clear Sans"/>
                  <a:sym typeface="Clear Sans"/>
                </a:rPr>
                <a:t>, der </a:t>
              </a:r>
              <a:r>
                <a:rPr lang="en-US" sz="2000" dirty="0" err="1">
                  <a:solidFill>
                    <a:srgbClr val="000000"/>
                  </a:solidFill>
                  <a:latin typeface="Clear Sans"/>
                  <a:ea typeface="Clear Sans"/>
                  <a:cs typeface="Clear Sans"/>
                  <a:sym typeface="Clear Sans"/>
                </a:rPr>
                <a:t>kan</a:t>
              </a:r>
              <a:r>
                <a:rPr lang="en-US" sz="2000" dirty="0">
                  <a:solidFill>
                    <a:srgbClr val="000000"/>
                  </a:solidFill>
                  <a:latin typeface="Clear Sans"/>
                  <a:ea typeface="Clear Sans"/>
                  <a:cs typeface="Clear Sans"/>
                  <a:sym typeface="Clear Sans"/>
                </a:rPr>
                <a:t> gives </a:t>
              </a:r>
              <a:r>
                <a:rPr lang="en-US" sz="2000" dirty="0" err="1">
                  <a:solidFill>
                    <a:srgbClr val="000000"/>
                  </a:solidFill>
                  <a:latin typeface="Clear Sans"/>
                  <a:ea typeface="Clear Sans"/>
                  <a:cs typeface="Clear Sans"/>
                  <a:sym typeface="Clear Sans"/>
                </a:rPr>
                <a:t>som</a:t>
              </a:r>
              <a:r>
                <a:rPr lang="en-US" sz="2000" dirty="0">
                  <a:solidFill>
                    <a:srgbClr val="000000"/>
                  </a:solidFill>
                  <a:latin typeface="Clear Sans"/>
                  <a:ea typeface="Clear Sans"/>
                  <a:cs typeface="Clear Sans"/>
                  <a:sym typeface="Clear Sans"/>
                </a:rPr>
                <a:t> handout </a:t>
              </a:r>
              <a:r>
                <a:rPr lang="en-US" sz="2000" dirty="0" err="1">
                  <a:solidFill>
                    <a:srgbClr val="000000"/>
                  </a:solidFill>
                  <a:latin typeface="Clear Sans"/>
                  <a:ea typeface="Clear Sans"/>
                  <a:cs typeface="Clear Sans"/>
                  <a:sym typeface="Clear Sans"/>
                </a:rPr>
                <a:t>til</a:t>
              </a:r>
              <a:r>
                <a:rPr lang="en-US" sz="2000" dirty="0">
                  <a:solidFill>
                    <a:srgbClr val="000000"/>
                  </a:solidFill>
                  <a:latin typeface="Clear Sans"/>
                  <a:ea typeface="Clear Sans"/>
                  <a:cs typeface="Clear Sans"/>
                  <a:sym typeface="Clear Sans"/>
                </a:rPr>
                <a:t> events.</a:t>
              </a:r>
            </a:p>
            <a:p>
              <a:pPr marL="285750" indent="-285750">
                <a:lnSpc>
                  <a:spcPts val="2800"/>
                </a:lnSpc>
                <a:buFont typeface="Arial" panose="020B0604020202020204" pitchFamily="34" charset="0"/>
                <a:buChar char="•"/>
              </a:pPr>
              <a:r>
                <a:rPr lang="en-US" sz="2000" dirty="0" err="1">
                  <a:solidFill>
                    <a:srgbClr val="000000"/>
                  </a:solidFill>
                  <a:latin typeface="Clear Sans"/>
                  <a:ea typeface="Clear Sans"/>
                  <a:cs typeface="Clear Sans"/>
                  <a:sym typeface="Clear Sans"/>
                </a:rPr>
                <a:t>Skabeloner</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til</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SoMe-opslag</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og</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stillingsopslag</a:t>
              </a:r>
              <a:endParaRPr lang="en-US" sz="2000" dirty="0">
                <a:solidFill>
                  <a:srgbClr val="000000"/>
                </a:solidFill>
                <a:latin typeface="Clear Sans"/>
                <a:ea typeface="Clear Sans"/>
                <a:cs typeface="Clear Sans"/>
                <a:sym typeface="Clear Sans"/>
              </a:endParaRPr>
            </a:p>
            <a:p>
              <a:pPr marL="285750" indent="-285750">
                <a:lnSpc>
                  <a:spcPts val="2800"/>
                </a:lnSpc>
                <a:buFont typeface="Arial" panose="020B0604020202020204" pitchFamily="34" charset="0"/>
                <a:buChar char="•"/>
              </a:pPr>
              <a:r>
                <a:rPr lang="en-US" sz="2000" dirty="0">
                  <a:solidFill>
                    <a:srgbClr val="000000"/>
                  </a:solidFill>
                  <a:latin typeface="Clear Sans"/>
                  <a:ea typeface="Clear Sans"/>
                  <a:cs typeface="Clear Sans"/>
                  <a:sym typeface="Clear Sans"/>
                </a:rPr>
                <a:t>Guide </a:t>
              </a:r>
              <a:r>
                <a:rPr lang="en-US" sz="2000" dirty="0" err="1">
                  <a:solidFill>
                    <a:srgbClr val="000000"/>
                  </a:solidFill>
                  <a:latin typeface="Clear Sans"/>
                  <a:ea typeface="Clear Sans"/>
                  <a:cs typeface="Clear Sans"/>
                  <a:sym typeface="Clear Sans"/>
                </a:rPr>
                <a:t>til</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frivilligrekruttering</a:t>
              </a:r>
              <a:endParaRPr lang="en-US" sz="2000" dirty="0">
                <a:solidFill>
                  <a:srgbClr val="000000"/>
                </a:solidFill>
                <a:latin typeface="Clear Sans"/>
                <a:ea typeface="Clear Sans"/>
                <a:cs typeface="Clear Sans"/>
                <a:sym typeface="Clear Sans"/>
              </a:endParaRPr>
            </a:p>
            <a:p>
              <a:pPr marL="285750" indent="-285750">
                <a:lnSpc>
                  <a:spcPts val="2800"/>
                </a:lnSpc>
                <a:buFont typeface="Arial" panose="020B0604020202020204" pitchFamily="34" charset="0"/>
                <a:buChar char="•"/>
              </a:pPr>
              <a:r>
                <a:rPr lang="en-US" sz="2000" dirty="0" err="1">
                  <a:solidFill>
                    <a:srgbClr val="000000"/>
                  </a:solidFill>
                  <a:latin typeface="Clear Sans"/>
                  <a:ea typeface="Clear Sans"/>
                  <a:cs typeface="Clear Sans"/>
                  <a:sym typeface="Clear Sans"/>
                </a:rPr>
                <a:t>Plakat</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til</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frivilligrekruttering</a:t>
              </a:r>
              <a:endParaRPr lang="en-US" sz="2000" dirty="0">
                <a:solidFill>
                  <a:srgbClr val="000000"/>
                </a:solidFill>
                <a:latin typeface="Clear Sans"/>
                <a:ea typeface="Clear Sans"/>
                <a:cs typeface="Clear Sans"/>
                <a:sym typeface="Clear Sans"/>
              </a:endParaRPr>
            </a:p>
            <a:p>
              <a:pPr marL="285750" indent="-285750">
                <a:lnSpc>
                  <a:spcPts val="2800"/>
                </a:lnSpc>
                <a:buFont typeface="Arial" panose="020B0604020202020204" pitchFamily="34" charset="0"/>
                <a:buChar char="•"/>
              </a:pPr>
              <a:r>
                <a:rPr lang="en-US" sz="2000" dirty="0">
                  <a:solidFill>
                    <a:srgbClr val="000000"/>
                  </a:solidFill>
                  <a:latin typeface="Clear Sans"/>
                  <a:ea typeface="Clear Sans"/>
                  <a:cs typeface="Clear Sans"/>
                  <a:sym typeface="Clear Sans"/>
                </a:rPr>
                <a:t>Og </a:t>
              </a:r>
              <a:r>
                <a:rPr lang="en-US" sz="2000" dirty="0" err="1">
                  <a:solidFill>
                    <a:srgbClr val="000000"/>
                  </a:solidFill>
                  <a:latin typeface="Clear Sans"/>
                  <a:ea typeface="Clear Sans"/>
                  <a:cs typeface="Clear Sans"/>
                  <a:sym typeface="Clear Sans"/>
                </a:rPr>
                <a:t>andre</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værktøjer</a:t>
              </a:r>
              <a:endParaRPr lang="en-US" sz="1400" dirty="0">
                <a:solidFill>
                  <a:srgbClr val="000000"/>
                </a:solidFill>
                <a:latin typeface="Clear Sans"/>
                <a:ea typeface="Clear Sans"/>
                <a:cs typeface="Clear Sans"/>
                <a:sym typeface="Clear Sans"/>
              </a:endParaRPr>
            </a:p>
          </p:txBody>
        </p:sp>
        <p:sp>
          <p:nvSpPr>
            <p:cNvPr id="11" name="Freeform 11"/>
            <p:cNvSpPr/>
            <p:nvPr/>
          </p:nvSpPr>
          <p:spPr>
            <a:xfrm>
              <a:off x="0" y="3532756"/>
              <a:ext cx="6750369" cy="498876"/>
            </a:xfrm>
            <a:custGeom>
              <a:avLst/>
              <a:gdLst/>
              <a:ahLst/>
              <a:cxnLst/>
              <a:rect l="l" t="t" r="r" b="b"/>
              <a:pathLst>
                <a:path w="6750369" h="498876">
                  <a:moveTo>
                    <a:pt x="0" y="0"/>
                  </a:moveTo>
                  <a:lnTo>
                    <a:pt x="6750369" y="0"/>
                  </a:lnTo>
                  <a:lnTo>
                    <a:pt x="6750369" y="498876"/>
                  </a:lnTo>
                  <a:lnTo>
                    <a:pt x="0" y="498876"/>
                  </a:lnTo>
                  <a:lnTo>
                    <a:pt x="0" y="0"/>
                  </a:lnTo>
                  <a:close/>
                </a:path>
              </a:pathLst>
            </a:custGeom>
            <a:blipFill>
              <a:blip r:embed="rId7">
                <a:extLst>
                  <a:ext uri="{96DAC541-7B7A-43D3-8B79-37D633B846F1}">
                    <asvg:svgBlip xmlns:asvg="http://schemas.microsoft.com/office/drawing/2016/SVG/main" r:embed="rId8"/>
                  </a:ext>
                </a:extLst>
              </a:blip>
              <a:stretch>
                <a:fillRect l="-171" t="-308623" r="-7088" b="-1042730"/>
              </a:stretch>
            </a:blipFill>
          </p:spPr>
          <p:txBody>
            <a:bodyPr/>
            <a:lstStyle/>
            <a:p>
              <a:endParaRPr lang="da-DK"/>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3019080"/>
            <a:ext cx="7760341" cy="3559165"/>
            <a:chOff x="0" y="-28575"/>
            <a:chExt cx="15520682" cy="7118330"/>
          </a:xfrm>
        </p:grpSpPr>
        <p:sp>
          <p:nvSpPr>
            <p:cNvPr id="3" name="TextBox 3"/>
            <p:cNvSpPr txBox="1"/>
            <p:nvPr/>
          </p:nvSpPr>
          <p:spPr>
            <a:xfrm>
              <a:off x="0" y="-28575"/>
              <a:ext cx="15520682" cy="635558"/>
            </a:xfrm>
            <a:prstGeom prst="rect">
              <a:avLst/>
            </a:prstGeom>
          </p:spPr>
          <p:txBody>
            <a:bodyPr lIns="0" tIns="0" rIns="0" bIns="0" rtlCol="0" anchor="t">
              <a:spAutoFit/>
            </a:bodyPr>
            <a:lstStyle/>
            <a:p>
              <a:pPr>
                <a:lnSpc>
                  <a:spcPts val="2600"/>
                </a:lnSpc>
              </a:pPr>
              <a:r>
                <a:rPr lang="en-US" sz="2000" spc="80">
                  <a:solidFill>
                    <a:srgbClr val="000000"/>
                  </a:solidFill>
                  <a:latin typeface="Clear Sans Medium"/>
                  <a:ea typeface="Clear Sans Medium"/>
                  <a:cs typeface="Clear Sans Medium"/>
                  <a:sym typeface="Clear Sans Medium"/>
                </a:rPr>
                <a:t>SKAL KLUBBEN HAVE SIT EGET MATERIALE?</a:t>
              </a:r>
            </a:p>
          </p:txBody>
        </p:sp>
        <p:sp>
          <p:nvSpPr>
            <p:cNvPr id="4" name="TextBox 4"/>
            <p:cNvSpPr txBox="1"/>
            <p:nvPr/>
          </p:nvSpPr>
          <p:spPr>
            <a:xfrm>
              <a:off x="0" y="950383"/>
              <a:ext cx="15520682" cy="6139372"/>
            </a:xfrm>
            <a:prstGeom prst="rect">
              <a:avLst/>
            </a:prstGeom>
          </p:spPr>
          <p:txBody>
            <a:bodyPr lIns="0" tIns="0" rIns="0" bIns="0" rtlCol="0" anchor="t">
              <a:spAutoFit/>
            </a:bodyPr>
            <a:lstStyle/>
            <a:p>
              <a:pPr>
                <a:lnSpc>
                  <a:spcPts val="6066"/>
                </a:lnSpc>
              </a:pPr>
              <a:r>
                <a:rPr lang="en-US" sz="4666" spc="-93">
                  <a:solidFill>
                    <a:srgbClr val="000000"/>
                  </a:solidFill>
                  <a:latin typeface="Clear Sans"/>
                  <a:ea typeface="Clear Sans"/>
                  <a:cs typeface="Clear Sans"/>
                  <a:sym typeface="Clear Sans"/>
                </a:rPr>
                <a:t>I kan få lavet fx rollups, video, postkort o.l gennem sekretariatet og vores samarbejdspartnere.</a:t>
              </a:r>
            </a:p>
          </p:txBody>
        </p:sp>
      </p:grpSp>
      <p:sp>
        <p:nvSpPr>
          <p:cNvPr id="5" name="Freeform 5"/>
          <p:cNvSpPr/>
          <p:nvPr/>
        </p:nvSpPr>
        <p:spPr>
          <a:xfrm>
            <a:off x="-151179" y="-164922"/>
            <a:ext cx="12494357" cy="2741824"/>
          </a:xfrm>
          <a:custGeom>
            <a:avLst/>
            <a:gdLst/>
            <a:ahLst/>
            <a:cxnLst/>
            <a:rect l="l" t="t" r="r" b="b"/>
            <a:pathLst>
              <a:path w="18741536" h="4112736">
                <a:moveTo>
                  <a:pt x="0" y="0"/>
                </a:moveTo>
                <a:lnTo>
                  <a:pt x="18741536" y="0"/>
                </a:lnTo>
                <a:lnTo>
                  <a:pt x="18741536" y="4112736"/>
                </a:lnTo>
                <a:lnTo>
                  <a:pt x="0" y="4112736"/>
                </a:lnTo>
                <a:lnTo>
                  <a:pt x="0" y="0"/>
                </a:lnTo>
                <a:close/>
              </a:path>
            </a:pathLst>
          </a:custGeom>
          <a:blipFill>
            <a:blip r:embed="rId3"/>
            <a:stretch>
              <a:fillRect t="-100948" b="-100948"/>
            </a:stretch>
          </a:blipFill>
        </p:spPr>
        <p:txBody>
          <a:bodyPr/>
          <a:lstStyle/>
          <a:p>
            <a:endParaRPr lang="da-DK"/>
          </a:p>
        </p:txBody>
      </p:sp>
      <p:sp>
        <p:nvSpPr>
          <p:cNvPr id="6" name="Freeform 6"/>
          <p:cNvSpPr/>
          <p:nvPr/>
        </p:nvSpPr>
        <p:spPr>
          <a:xfrm rot="5400000" flipV="1">
            <a:off x="8507849" y="3161422"/>
            <a:ext cx="7241302" cy="535157"/>
          </a:xfrm>
          <a:custGeom>
            <a:avLst/>
            <a:gdLst/>
            <a:ahLst/>
            <a:cxnLst/>
            <a:rect l="l" t="t" r="r" b="b"/>
            <a:pathLst>
              <a:path w="10861953" h="802736">
                <a:moveTo>
                  <a:pt x="0" y="802736"/>
                </a:moveTo>
                <a:lnTo>
                  <a:pt x="10861954" y="802736"/>
                </a:lnTo>
                <a:lnTo>
                  <a:pt x="10861954" y="0"/>
                </a:lnTo>
                <a:lnTo>
                  <a:pt x="0" y="0"/>
                </a:lnTo>
                <a:lnTo>
                  <a:pt x="0" y="802736"/>
                </a:lnTo>
                <a:close/>
              </a:path>
            </a:pathLst>
          </a:custGeom>
          <a:blipFill>
            <a:blip r:embed="rId4">
              <a:extLst>
                <a:ext uri="{96DAC541-7B7A-43D3-8B79-37D633B846F1}">
                  <asvg:svgBlip xmlns:asvg="http://schemas.microsoft.com/office/drawing/2016/SVG/main" r:embed="rId5"/>
                </a:ext>
              </a:extLst>
            </a:blip>
            <a:stretch>
              <a:fillRect l="-171" t="-308623" r="-7088" b="-1042730"/>
            </a:stretch>
          </a:blipFill>
        </p:spPr>
        <p:txBody>
          <a:bodyPr/>
          <a:lstStyle/>
          <a:p>
            <a:endParaRPr lang="da-DK"/>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FC37F9E-8734-4B5B-E247-6FA6BE32A78D}"/>
              </a:ext>
            </a:extLst>
          </p:cNvPr>
          <p:cNvSpPr/>
          <p:nvPr/>
        </p:nvSpPr>
        <p:spPr>
          <a:xfrm>
            <a:off x="-836579" y="-149634"/>
            <a:ext cx="14591489" cy="8418145"/>
          </a:xfrm>
          <a:prstGeom prst="rect">
            <a:avLst/>
          </a:prstGeom>
          <a:solidFill>
            <a:srgbClr val="00AB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Freeform 2"/>
          <p:cNvSpPr/>
          <p:nvPr/>
        </p:nvSpPr>
        <p:spPr>
          <a:xfrm>
            <a:off x="-176812" y="-149634"/>
            <a:ext cx="12545623" cy="4733089"/>
          </a:xfrm>
          <a:custGeom>
            <a:avLst/>
            <a:gdLst/>
            <a:ahLst/>
            <a:cxnLst/>
            <a:rect l="l" t="t" r="r" b="b"/>
            <a:pathLst>
              <a:path w="18818435" h="7099634">
                <a:moveTo>
                  <a:pt x="0" y="0"/>
                </a:moveTo>
                <a:lnTo>
                  <a:pt x="18818436" y="0"/>
                </a:lnTo>
                <a:lnTo>
                  <a:pt x="18818436" y="7099634"/>
                </a:lnTo>
                <a:lnTo>
                  <a:pt x="0" y="7099634"/>
                </a:lnTo>
                <a:lnTo>
                  <a:pt x="0" y="0"/>
                </a:lnTo>
                <a:close/>
              </a:path>
            </a:pathLst>
          </a:custGeom>
          <a:blipFill>
            <a:blip r:embed="rId3"/>
            <a:stretch>
              <a:fillRect t="-38298" b="-38298"/>
            </a:stretch>
          </a:blipFill>
        </p:spPr>
        <p:txBody>
          <a:bodyPr/>
          <a:lstStyle/>
          <a:p>
            <a:endParaRPr lang="da-DK"/>
          </a:p>
        </p:txBody>
      </p:sp>
      <p:sp>
        <p:nvSpPr>
          <p:cNvPr id="4" name="TextBox 4"/>
          <p:cNvSpPr txBox="1"/>
          <p:nvPr/>
        </p:nvSpPr>
        <p:spPr>
          <a:xfrm>
            <a:off x="685800" y="5341844"/>
            <a:ext cx="6776126" cy="814262"/>
          </a:xfrm>
          <a:prstGeom prst="rect">
            <a:avLst/>
          </a:prstGeom>
        </p:spPr>
        <p:txBody>
          <a:bodyPr wrap="square" lIns="0" tIns="0" rIns="0" bIns="0" rtlCol="0" anchor="t">
            <a:spAutoFit/>
          </a:bodyPr>
          <a:lstStyle/>
          <a:p>
            <a:pPr>
              <a:lnSpc>
                <a:spcPts val="6233"/>
              </a:lnSpc>
              <a:spcBef>
                <a:spcPct val="0"/>
              </a:spcBef>
            </a:pPr>
            <a:r>
              <a:rPr lang="en-US" sz="5666" dirty="0">
                <a:solidFill>
                  <a:srgbClr val="FFFFFF"/>
                </a:solidFill>
                <a:latin typeface="Hammersmith One"/>
                <a:ea typeface="Hammersmith One"/>
                <a:cs typeface="Hammersmith One"/>
                <a:sym typeface="Hammersmith One"/>
              </a:rPr>
              <a:t>Den </a:t>
            </a:r>
            <a:r>
              <a:rPr lang="en-US" sz="5666" dirty="0" err="1">
                <a:solidFill>
                  <a:srgbClr val="FFFFFF"/>
                </a:solidFill>
                <a:latin typeface="Hammersmith One"/>
                <a:ea typeface="Hammersmith One"/>
                <a:cs typeface="Hammersmith One"/>
                <a:sym typeface="Hammersmith One"/>
              </a:rPr>
              <a:t>gode</a:t>
            </a:r>
            <a:r>
              <a:rPr lang="en-US" sz="5666" dirty="0">
                <a:solidFill>
                  <a:srgbClr val="FFFFFF"/>
                </a:solidFill>
                <a:latin typeface="Hammersmith One"/>
                <a:ea typeface="Hammersmith One"/>
                <a:cs typeface="Hammersmith One"/>
                <a:sym typeface="Hammersmith One"/>
              </a:rPr>
              <a:t> </a:t>
            </a:r>
            <a:r>
              <a:rPr lang="en-US" sz="5666" dirty="0" err="1">
                <a:solidFill>
                  <a:srgbClr val="FFFFFF"/>
                </a:solidFill>
                <a:latin typeface="Hammersmith One"/>
                <a:ea typeface="Hammersmith One"/>
                <a:cs typeface="Hammersmith One"/>
                <a:sym typeface="Hammersmith One"/>
              </a:rPr>
              <a:t>velkomst</a:t>
            </a:r>
            <a:endParaRPr lang="en-US" sz="5666" dirty="0">
              <a:solidFill>
                <a:srgbClr val="FFFFFF"/>
              </a:solidFill>
              <a:latin typeface="Hammersmith One"/>
              <a:ea typeface="Hammersmith One"/>
              <a:cs typeface="Hammersmith One"/>
              <a:sym typeface="Hammersmith On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798294" y="1053701"/>
            <a:ext cx="266130" cy="266356"/>
          </a:xfrm>
          <a:custGeom>
            <a:avLst/>
            <a:gdLst/>
            <a:ahLst/>
            <a:cxnLst/>
            <a:rect l="l" t="t" r="r" b="b"/>
            <a:pathLst>
              <a:path w="399195" h="399534">
                <a:moveTo>
                  <a:pt x="0" y="0"/>
                </a:moveTo>
                <a:lnTo>
                  <a:pt x="399195" y="0"/>
                </a:lnTo>
                <a:lnTo>
                  <a:pt x="399195" y="399534"/>
                </a:lnTo>
                <a:lnTo>
                  <a:pt x="0" y="399534"/>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grpSp>
        <p:nvGrpSpPr>
          <p:cNvPr id="3" name="Group 3"/>
          <p:cNvGrpSpPr/>
          <p:nvPr/>
        </p:nvGrpSpPr>
        <p:grpSpPr>
          <a:xfrm>
            <a:off x="1445597" y="963042"/>
            <a:ext cx="3715319" cy="1900155"/>
            <a:chOff x="0" y="-28575"/>
            <a:chExt cx="7430639" cy="3800311"/>
          </a:xfrm>
        </p:grpSpPr>
        <p:sp>
          <p:nvSpPr>
            <p:cNvPr id="4" name="TextBox 4"/>
            <p:cNvSpPr txBox="1"/>
            <p:nvPr/>
          </p:nvSpPr>
          <p:spPr>
            <a:xfrm>
              <a:off x="0" y="961863"/>
              <a:ext cx="7430639" cy="2809873"/>
            </a:xfrm>
            <a:prstGeom prst="rect">
              <a:avLst/>
            </a:prstGeom>
          </p:spPr>
          <p:txBody>
            <a:bodyPr lIns="0" tIns="0" rIns="0" bIns="0" rtlCol="0" anchor="t">
              <a:spAutoFit/>
            </a:bodyPr>
            <a:lstStyle/>
            <a:p>
              <a:pPr>
                <a:lnSpc>
                  <a:spcPts val="2800"/>
                </a:lnSpc>
              </a:pPr>
              <a:r>
                <a:rPr lang="en-US" sz="2000" dirty="0" err="1">
                  <a:solidFill>
                    <a:srgbClr val="000000"/>
                  </a:solidFill>
                  <a:latin typeface="Clear Sans"/>
                  <a:ea typeface="Clear Sans"/>
                  <a:cs typeface="Clear Sans"/>
                  <a:sym typeface="Clear Sans"/>
                </a:rPr>
                <a:t>Sekretariatet</a:t>
              </a:r>
              <a:r>
                <a:rPr lang="en-US" sz="2000" dirty="0">
                  <a:solidFill>
                    <a:srgbClr val="000000"/>
                  </a:solidFill>
                  <a:latin typeface="Clear Sans"/>
                  <a:ea typeface="Clear Sans"/>
                  <a:cs typeface="Clear Sans"/>
                  <a:sym typeface="Clear Sans"/>
                </a:rPr>
                <a:t> holder </a:t>
              </a:r>
              <a:r>
                <a:rPr lang="en-US" sz="2000" dirty="0" err="1">
                  <a:solidFill>
                    <a:srgbClr val="000000"/>
                  </a:solidFill>
                  <a:latin typeface="Clear Sans"/>
                  <a:ea typeface="Clear Sans"/>
                  <a:cs typeface="Clear Sans"/>
                  <a:sym typeface="Clear Sans"/>
                </a:rPr>
                <a:t>løbende</a:t>
              </a:r>
              <a:r>
                <a:rPr lang="en-US" sz="2000" dirty="0">
                  <a:solidFill>
                    <a:srgbClr val="000000"/>
                  </a:solidFill>
                  <a:latin typeface="Clear Sans"/>
                  <a:ea typeface="Clear Sans"/>
                  <a:cs typeface="Clear Sans"/>
                  <a:sym typeface="Clear Sans"/>
                </a:rPr>
                <a:t> online webinar for nye </a:t>
              </a:r>
              <a:r>
                <a:rPr lang="en-US" sz="2000" dirty="0" err="1">
                  <a:solidFill>
                    <a:srgbClr val="000000"/>
                  </a:solidFill>
                  <a:latin typeface="Clear Sans"/>
                  <a:ea typeface="Clear Sans"/>
                  <a:cs typeface="Clear Sans"/>
                  <a:sym typeface="Clear Sans"/>
                </a:rPr>
                <a:t>frivillige</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hvor</a:t>
              </a:r>
              <a:r>
                <a:rPr lang="en-US" sz="2000" dirty="0">
                  <a:solidFill>
                    <a:srgbClr val="000000"/>
                  </a:solidFill>
                  <a:latin typeface="Clear Sans"/>
                  <a:ea typeface="Clear Sans"/>
                  <a:cs typeface="Clear Sans"/>
                  <a:sym typeface="Clear Sans"/>
                </a:rPr>
                <a:t> de </a:t>
              </a:r>
              <a:r>
                <a:rPr lang="en-US" sz="2000" dirty="0" err="1">
                  <a:solidFill>
                    <a:srgbClr val="000000"/>
                  </a:solidFill>
                  <a:latin typeface="Clear Sans"/>
                  <a:ea typeface="Clear Sans"/>
                  <a:cs typeface="Clear Sans"/>
                  <a:sym typeface="Clear Sans"/>
                </a:rPr>
                <a:t>hører</a:t>
              </a:r>
              <a:r>
                <a:rPr lang="en-US" sz="2000" dirty="0">
                  <a:solidFill>
                    <a:srgbClr val="000000"/>
                  </a:solidFill>
                  <a:latin typeface="Clear Sans"/>
                  <a:ea typeface="Clear Sans"/>
                  <a:cs typeface="Clear Sans"/>
                  <a:sym typeface="Clear Sans"/>
                </a:rPr>
                <a:t> mere om, </a:t>
              </a:r>
              <a:r>
                <a:rPr lang="en-US" sz="2000" dirty="0" err="1">
                  <a:solidFill>
                    <a:srgbClr val="000000"/>
                  </a:solidFill>
                  <a:latin typeface="Clear Sans"/>
                  <a:ea typeface="Clear Sans"/>
                  <a:cs typeface="Clear Sans"/>
                  <a:sym typeface="Clear Sans"/>
                </a:rPr>
                <a:t>hvad</a:t>
              </a:r>
              <a:r>
                <a:rPr lang="en-US" sz="2000" dirty="0">
                  <a:solidFill>
                    <a:srgbClr val="000000"/>
                  </a:solidFill>
                  <a:latin typeface="Clear Sans"/>
                  <a:ea typeface="Clear Sans"/>
                  <a:cs typeface="Clear Sans"/>
                  <a:sym typeface="Clear Sans"/>
                </a:rPr>
                <a:t> det </a:t>
              </a:r>
              <a:r>
                <a:rPr lang="en-US" sz="2000" dirty="0" err="1">
                  <a:solidFill>
                    <a:srgbClr val="000000"/>
                  </a:solidFill>
                  <a:latin typeface="Clear Sans"/>
                  <a:ea typeface="Clear Sans"/>
                  <a:cs typeface="Clear Sans"/>
                  <a:sym typeface="Clear Sans"/>
                </a:rPr>
                <a:t>vil</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sige</a:t>
              </a:r>
              <a:r>
                <a:rPr lang="en-US" sz="2000" dirty="0">
                  <a:solidFill>
                    <a:srgbClr val="000000"/>
                  </a:solidFill>
                  <a:latin typeface="Clear Sans"/>
                  <a:ea typeface="Clear Sans"/>
                  <a:cs typeface="Clear Sans"/>
                  <a:sym typeface="Clear Sans"/>
                </a:rPr>
                <a:t> at </a:t>
              </a:r>
              <a:r>
                <a:rPr lang="en-US" sz="2000" dirty="0" err="1">
                  <a:solidFill>
                    <a:srgbClr val="000000"/>
                  </a:solidFill>
                  <a:latin typeface="Clear Sans"/>
                  <a:ea typeface="Clear Sans"/>
                  <a:cs typeface="Clear Sans"/>
                  <a:sym typeface="Clear Sans"/>
                </a:rPr>
                <a:t>være</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frivillig</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i</a:t>
              </a:r>
              <a:r>
                <a:rPr lang="en-US" sz="2000" dirty="0">
                  <a:solidFill>
                    <a:srgbClr val="000000"/>
                  </a:solidFill>
                  <a:latin typeface="Clear Sans"/>
                  <a:ea typeface="Clear Sans"/>
                  <a:cs typeface="Clear Sans"/>
                  <a:sym typeface="Clear Sans"/>
                </a:rPr>
                <a:t> 4H.</a:t>
              </a:r>
            </a:p>
          </p:txBody>
        </p:sp>
        <p:sp>
          <p:nvSpPr>
            <p:cNvPr id="5" name="TextBox 5"/>
            <p:cNvSpPr txBox="1"/>
            <p:nvPr/>
          </p:nvSpPr>
          <p:spPr>
            <a:xfrm>
              <a:off x="0" y="-28575"/>
              <a:ext cx="7430639" cy="616964"/>
            </a:xfrm>
            <a:prstGeom prst="rect">
              <a:avLst/>
            </a:prstGeom>
          </p:spPr>
          <p:txBody>
            <a:bodyPr lIns="0" tIns="0" rIns="0" bIns="0" rtlCol="0" anchor="t">
              <a:spAutoFit/>
            </a:bodyPr>
            <a:lstStyle/>
            <a:p>
              <a:pPr>
                <a:lnSpc>
                  <a:spcPts val="2600"/>
                </a:lnSpc>
              </a:pPr>
              <a:r>
                <a:rPr lang="en-US" sz="2000" spc="80">
                  <a:solidFill>
                    <a:srgbClr val="000000"/>
                  </a:solidFill>
                  <a:latin typeface="Clear Sans"/>
                  <a:ea typeface="Clear Sans"/>
                  <a:cs typeface="Clear Sans"/>
                  <a:sym typeface="Clear Sans"/>
                </a:rPr>
                <a:t>ONLINE VELKOMST</a:t>
              </a:r>
            </a:p>
          </p:txBody>
        </p:sp>
      </p:grpSp>
      <p:sp>
        <p:nvSpPr>
          <p:cNvPr id="6" name="Freeform 6"/>
          <p:cNvSpPr/>
          <p:nvPr/>
        </p:nvSpPr>
        <p:spPr>
          <a:xfrm rot="5400000">
            <a:off x="798294" y="4101337"/>
            <a:ext cx="266130" cy="266356"/>
          </a:xfrm>
          <a:custGeom>
            <a:avLst/>
            <a:gdLst/>
            <a:ahLst/>
            <a:cxnLst/>
            <a:rect l="l" t="t" r="r" b="b"/>
            <a:pathLst>
              <a:path w="399195" h="399534">
                <a:moveTo>
                  <a:pt x="0" y="0"/>
                </a:moveTo>
                <a:lnTo>
                  <a:pt x="399195" y="0"/>
                </a:lnTo>
                <a:lnTo>
                  <a:pt x="399195" y="399535"/>
                </a:lnTo>
                <a:lnTo>
                  <a:pt x="0" y="399535"/>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grpSp>
        <p:nvGrpSpPr>
          <p:cNvPr id="7" name="Group 7"/>
          <p:cNvGrpSpPr/>
          <p:nvPr/>
        </p:nvGrpSpPr>
        <p:grpSpPr>
          <a:xfrm>
            <a:off x="1445597" y="4010678"/>
            <a:ext cx="3715319" cy="2589428"/>
            <a:chOff x="0" y="-28575"/>
            <a:chExt cx="7430639" cy="5178858"/>
          </a:xfrm>
        </p:grpSpPr>
        <p:sp>
          <p:nvSpPr>
            <p:cNvPr id="8" name="TextBox 8"/>
            <p:cNvSpPr txBox="1"/>
            <p:nvPr/>
          </p:nvSpPr>
          <p:spPr>
            <a:xfrm>
              <a:off x="0" y="1622264"/>
              <a:ext cx="7430639" cy="3528019"/>
            </a:xfrm>
            <a:prstGeom prst="rect">
              <a:avLst/>
            </a:prstGeom>
          </p:spPr>
          <p:txBody>
            <a:bodyPr lIns="0" tIns="0" rIns="0" bIns="0" rtlCol="0" anchor="t">
              <a:spAutoFit/>
            </a:bodyPr>
            <a:lstStyle/>
            <a:p>
              <a:pPr>
                <a:lnSpc>
                  <a:spcPts val="2800"/>
                </a:lnSpc>
              </a:pPr>
              <a:r>
                <a:rPr lang="en-US" sz="2000">
                  <a:solidFill>
                    <a:srgbClr val="000000"/>
                  </a:solidFill>
                  <a:latin typeface="Clear Sans"/>
                  <a:ea typeface="Clear Sans"/>
                  <a:cs typeface="Clear Sans"/>
                  <a:sym typeface="Clear Sans"/>
                </a:rPr>
                <a:t>I værktøjskassen finder du et postkort, der byder nye frivillige velkommen i 4H og samler de vigtigste informationer fra landsorganisationen.</a:t>
              </a:r>
            </a:p>
          </p:txBody>
        </p:sp>
        <p:sp>
          <p:nvSpPr>
            <p:cNvPr id="9" name="TextBox 9"/>
            <p:cNvSpPr txBox="1"/>
            <p:nvPr/>
          </p:nvSpPr>
          <p:spPr>
            <a:xfrm>
              <a:off x="0" y="-28575"/>
              <a:ext cx="7430639" cy="1283814"/>
            </a:xfrm>
            <a:prstGeom prst="rect">
              <a:avLst/>
            </a:prstGeom>
          </p:spPr>
          <p:txBody>
            <a:bodyPr lIns="0" tIns="0" rIns="0" bIns="0" rtlCol="0" anchor="t">
              <a:spAutoFit/>
            </a:bodyPr>
            <a:lstStyle/>
            <a:p>
              <a:pPr>
                <a:lnSpc>
                  <a:spcPts val="2600"/>
                </a:lnSpc>
              </a:pPr>
              <a:r>
                <a:rPr lang="en-US" sz="2000" spc="80">
                  <a:solidFill>
                    <a:srgbClr val="000000"/>
                  </a:solidFill>
                  <a:latin typeface="Clear Sans"/>
                  <a:ea typeface="Clear Sans"/>
                  <a:cs typeface="Clear Sans"/>
                  <a:sym typeface="Clear Sans"/>
                </a:rPr>
                <a:t>VELKOMST TIL ALLE NYE FRIVILLIGE</a:t>
              </a:r>
            </a:p>
          </p:txBody>
        </p:sp>
      </p:grpSp>
      <p:sp>
        <p:nvSpPr>
          <p:cNvPr id="10" name="Freeform 10"/>
          <p:cNvSpPr/>
          <p:nvPr/>
        </p:nvSpPr>
        <p:spPr>
          <a:xfrm rot="5400000">
            <a:off x="6419208" y="1053701"/>
            <a:ext cx="266130" cy="266356"/>
          </a:xfrm>
          <a:custGeom>
            <a:avLst/>
            <a:gdLst/>
            <a:ahLst/>
            <a:cxnLst/>
            <a:rect l="l" t="t" r="r" b="b"/>
            <a:pathLst>
              <a:path w="399195" h="399534">
                <a:moveTo>
                  <a:pt x="0" y="0"/>
                </a:moveTo>
                <a:lnTo>
                  <a:pt x="399195" y="0"/>
                </a:lnTo>
                <a:lnTo>
                  <a:pt x="399195" y="399534"/>
                </a:lnTo>
                <a:lnTo>
                  <a:pt x="0" y="399534"/>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grpSp>
        <p:nvGrpSpPr>
          <p:cNvPr id="11" name="Group 11"/>
          <p:cNvGrpSpPr/>
          <p:nvPr/>
        </p:nvGrpSpPr>
        <p:grpSpPr>
          <a:xfrm>
            <a:off x="7066511" y="963042"/>
            <a:ext cx="3715319" cy="2618301"/>
            <a:chOff x="0" y="-28575"/>
            <a:chExt cx="7430639" cy="5236602"/>
          </a:xfrm>
        </p:grpSpPr>
        <p:sp>
          <p:nvSpPr>
            <p:cNvPr id="12" name="TextBox 12"/>
            <p:cNvSpPr txBox="1"/>
            <p:nvPr/>
          </p:nvSpPr>
          <p:spPr>
            <a:xfrm>
              <a:off x="0" y="961863"/>
              <a:ext cx="7430639" cy="4246164"/>
            </a:xfrm>
            <a:prstGeom prst="rect">
              <a:avLst/>
            </a:prstGeom>
          </p:spPr>
          <p:txBody>
            <a:bodyPr lIns="0" tIns="0" rIns="0" bIns="0" rtlCol="0" anchor="t">
              <a:spAutoFit/>
            </a:bodyPr>
            <a:lstStyle/>
            <a:p>
              <a:pPr>
                <a:lnSpc>
                  <a:spcPts val="2800"/>
                </a:lnSpc>
              </a:pPr>
              <a:r>
                <a:rPr lang="en-US" sz="2000" spc="40">
                  <a:solidFill>
                    <a:srgbClr val="000000"/>
                  </a:solidFill>
                  <a:latin typeface="Clear Sans"/>
                  <a:ea typeface="Clear Sans"/>
                  <a:cs typeface="Clear Sans"/>
                  <a:sym typeface="Clear Sans"/>
                </a:rPr>
                <a:t>Brug skabelonen i værktøjskassen til at lave et velkomstbrev, der byder nye frivillige velkommmen i netop jeres klub. Her kan I samle regler, værdier, årshjul mm.</a:t>
              </a:r>
            </a:p>
          </p:txBody>
        </p:sp>
        <p:sp>
          <p:nvSpPr>
            <p:cNvPr id="13" name="TextBox 13"/>
            <p:cNvSpPr txBox="1"/>
            <p:nvPr/>
          </p:nvSpPr>
          <p:spPr>
            <a:xfrm>
              <a:off x="0" y="-28575"/>
              <a:ext cx="7430639" cy="635558"/>
            </a:xfrm>
            <a:prstGeom prst="rect">
              <a:avLst/>
            </a:prstGeom>
          </p:spPr>
          <p:txBody>
            <a:bodyPr lIns="0" tIns="0" rIns="0" bIns="0" rtlCol="0" anchor="t">
              <a:spAutoFit/>
            </a:bodyPr>
            <a:lstStyle/>
            <a:p>
              <a:pPr>
                <a:lnSpc>
                  <a:spcPts val="2600"/>
                </a:lnSpc>
              </a:pPr>
              <a:r>
                <a:rPr lang="en-US" sz="2000" spc="80">
                  <a:solidFill>
                    <a:srgbClr val="000000"/>
                  </a:solidFill>
                  <a:latin typeface="Clear Sans Medium"/>
                  <a:ea typeface="Clear Sans Medium"/>
                  <a:cs typeface="Clear Sans Medium"/>
                  <a:sym typeface="Clear Sans Medium"/>
                </a:rPr>
                <a:t>KLUBBENS VELKOMSTBREV</a:t>
              </a:r>
            </a:p>
          </p:txBody>
        </p:sp>
      </p:grpSp>
      <p:sp>
        <p:nvSpPr>
          <p:cNvPr id="14" name="Freeform 14"/>
          <p:cNvSpPr/>
          <p:nvPr/>
        </p:nvSpPr>
        <p:spPr>
          <a:xfrm rot="5400000">
            <a:off x="6419208" y="4101337"/>
            <a:ext cx="266130" cy="266356"/>
          </a:xfrm>
          <a:custGeom>
            <a:avLst/>
            <a:gdLst/>
            <a:ahLst/>
            <a:cxnLst/>
            <a:rect l="l" t="t" r="r" b="b"/>
            <a:pathLst>
              <a:path w="399195" h="399534">
                <a:moveTo>
                  <a:pt x="0" y="0"/>
                </a:moveTo>
                <a:lnTo>
                  <a:pt x="399195" y="0"/>
                </a:lnTo>
                <a:lnTo>
                  <a:pt x="399195" y="399535"/>
                </a:lnTo>
                <a:lnTo>
                  <a:pt x="0" y="399535"/>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grpSp>
        <p:nvGrpSpPr>
          <p:cNvPr id="15" name="Group 15"/>
          <p:cNvGrpSpPr/>
          <p:nvPr/>
        </p:nvGrpSpPr>
        <p:grpSpPr>
          <a:xfrm>
            <a:off x="7066511" y="4010679"/>
            <a:ext cx="3715319" cy="1871283"/>
            <a:chOff x="0" y="-28575"/>
            <a:chExt cx="7430639" cy="3742568"/>
          </a:xfrm>
        </p:grpSpPr>
        <p:sp>
          <p:nvSpPr>
            <p:cNvPr id="16" name="TextBox 16"/>
            <p:cNvSpPr txBox="1"/>
            <p:nvPr/>
          </p:nvSpPr>
          <p:spPr>
            <a:xfrm>
              <a:off x="0" y="1622264"/>
              <a:ext cx="7430639" cy="2091729"/>
            </a:xfrm>
            <a:prstGeom prst="rect">
              <a:avLst/>
            </a:prstGeom>
          </p:spPr>
          <p:txBody>
            <a:bodyPr lIns="0" tIns="0" rIns="0" bIns="0" rtlCol="0" anchor="t">
              <a:spAutoFit/>
            </a:bodyPr>
            <a:lstStyle/>
            <a:p>
              <a:pPr>
                <a:lnSpc>
                  <a:spcPts val="2800"/>
                </a:lnSpc>
              </a:pPr>
              <a:r>
                <a:rPr lang="en-US" sz="2000" spc="40">
                  <a:solidFill>
                    <a:srgbClr val="000000"/>
                  </a:solidFill>
                  <a:latin typeface="Clear Sans"/>
                  <a:ea typeface="Clear Sans"/>
                  <a:cs typeface="Clear Sans"/>
                  <a:sym typeface="Clear Sans"/>
                </a:rPr>
                <a:t>Lær mere om den gode velkomst i guiden, der ligger tilgængelig i værktøjskassen.</a:t>
              </a:r>
            </a:p>
          </p:txBody>
        </p:sp>
        <p:sp>
          <p:nvSpPr>
            <p:cNvPr id="17" name="TextBox 17"/>
            <p:cNvSpPr txBox="1"/>
            <p:nvPr/>
          </p:nvSpPr>
          <p:spPr>
            <a:xfrm>
              <a:off x="0" y="-28575"/>
              <a:ext cx="7430639" cy="1302409"/>
            </a:xfrm>
            <a:prstGeom prst="rect">
              <a:avLst/>
            </a:prstGeom>
          </p:spPr>
          <p:txBody>
            <a:bodyPr lIns="0" tIns="0" rIns="0" bIns="0" rtlCol="0" anchor="t">
              <a:spAutoFit/>
            </a:bodyPr>
            <a:lstStyle/>
            <a:p>
              <a:pPr>
                <a:lnSpc>
                  <a:spcPts val="2600"/>
                </a:lnSpc>
              </a:pPr>
              <a:r>
                <a:rPr lang="en-US" sz="2000" spc="80">
                  <a:solidFill>
                    <a:srgbClr val="000000"/>
                  </a:solidFill>
                  <a:latin typeface="Clear Sans Medium"/>
                  <a:ea typeface="Clear Sans Medium"/>
                  <a:cs typeface="Clear Sans Medium"/>
                  <a:sym typeface="Clear Sans Medium"/>
                </a:rPr>
                <a:t>GUIDE TIL AT BYDE NYE FRIVILLIGE VELKOMMEN</a:t>
              </a:r>
            </a:p>
          </p:txBody>
        </p:sp>
      </p:grpSp>
      <p:sp>
        <p:nvSpPr>
          <p:cNvPr id="18" name="Freeform 18"/>
          <p:cNvSpPr/>
          <p:nvPr/>
        </p:nvSpPr>
        <p:spPr>
          <a:xfrm rot="5400000" flipV="1">
            <a:off x="8507849" y="3161422"/>
            <a:ext cx="7241302" cy="535157"/>
          </a:xfrm>
          <a:custGeom>
            <a:avLst/>
            <a:gdLst/>
            <a:ahLst/>
            <a:cxnLst/>
            <a:rect l="l" t="t" r="r" b="b"/>
            <a:pathLst>
              <a:path w="10861953" h="802736">
                <a:moveTo>
                  <a:pt x="0" y="802736"/>
                </a:moveTo>
                <a:lnTo>
                  <a:pt x="10861954" y="802736"/>
                </a:lnTo>
                <a:lnTo>
                  <a:pt x="10861954" y="0"/>
                </a:lnTo>
                <a:lnTo>
                  <a:pt x="0" y="0"/>
                </a:lnTo>
                <a:lnTo>
                  <a:pt x="0" y="802736"/>
                </a:lnTo>
                <a:close/>
              </a:path>
            </a:pathLst>
          </a:custGeom>
          <a:blipFill>
            <a:blip r:embed="rId5">
              <a:extLst>
                <a:ext uri="{96DAC541-7B7A-43D3-8B79-37D633B846F1}">
                  <asvg:svgBlip xmlns:asvg="http://schemas.microsoft.com/office/drawing/2016/SVG/main" r:embed="rId6"/>
                </a:ext>
              </a:extLst>
            </a:blip>
            <a:stretch>
              <a:fillRect l="-171" t="-308623" r="-7088" b="-1042730"/>
            </a:stretch>
          </a:blipFill>
        </p:spPr>
        <p:txBody>
          <a:bodyPr/>
          <a:lstStyle/>
          <a:p>
            <a:endParaRPr lang="da-DK"/>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FC37F9E-8734-4B5B-E247-6FA6BE32A78D}"/>
              </a:ext>
            </a:extLst>
          </p:cNvPr>
          <p:cNvSpPr/>
          <p:nvPr/>
        </p:nvSpPr>
        <p:spPr>
          <a:xfrm>
            <a:off x="-836579" y="-149634"/>
            <a:ext cx="14591489" cy="8418145"/>
          </a:xfrm>
          <a:prstGeom prst="rect">
            <a:avLst/>
          </a:prstGeom>
          <a:solidFill>
            <a:srgbClr val="00AB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Freeform 2"/>
          <p:cNvSpPr/>
          <p:nvPr/>
        </p:nvSpPr>
        <p:spPr>
          <a:xfrm>
            <a:off x="-176812" y="-149634"/>
            <a:ext cx="12545623" cy="4733089"/>
          </a:xfrm>
          <a:custGeom>
            <a:avLst/>
            <a:gdLst/>
            <a:ahLst/>
            <a:cxnLst/>
            <a:rect l="l" t="t" r="r" b="b"/>
            <a:pathLst>
              <a:path w="18818435" h="7099634">
                <a:moveTo>
                  <a:pt x="0" y="0"/>
                </a:moveTo>
                <a:lnTo>
                  <a:pt x="18818436" y="0"/>
                </a:lnTo>
                <a:lnTo>
                  <a:pt x="18818436" y="7099634"/>
                </a:lnTo>
                <a:lnTo>
                  <a:pt x="0" y="7099634"/>
                </a:lnTo>
                <a:lnTo>
                  <a:pt x="0" y="0"/>
                </a:lnTo>
                <a:close/>
              </a:path>
            </a:pathLst>
          </a:custGeom>
          <a:blipFill>
            <a:blip r:embed="rId3"/>
            <a:stretch>
              <a:fillRect t="-38298" b="-38298"/>
            </a:stretch>
          </a:blipFill>
        </p:spPr>
        <p:txBody>
          <a:bodyPr/>
          <a:lstStyle/>
          <a:p>
            <a:endParaRPr lang="da-DK"/>
          </a:p>
        </p:txBody>
      </p:sp>
      <p:sp>
        <p:nvSpPr>
          <p:cNvPr id="4" name="TextBox 4"/>
          <p:cNvSpPr txBox="1"/>
          <p:nvPr/>
        </p:nvSpPr>
        <p:spPr>
          <a:xfrm>
            <a:off x="685800" y="5341844"/>
            <a:ext cx="9728200" cy="814262"/>
          </a:xfrm>
          <a:prstGeom prst="rect">
            <a:avLst/>
          </a:prstGeom>
        </p:spPr>
        <p:txBody>
          <a:bodyPr wrap="square" lIns="0" tIns="0" rIns="0" bIns="0" rtlCol="0" anchor="t">
            <a:spAutoFit/>
          </a:bodyPr>
          <a:lstStyle/>
          <a:p>
            <a:pPr>
              <a:lnSpc>
                <a:spcPts val="6233"/>
              </a:lnSpc>
              <a:spcBef>
                <a:spcPct val="0"/>
              </a:spcBef>
            </a:pPr>
            <a:r>
              <a:rPr lang="en-US" sz="5666" dirty="0" err="1">
                <a:solidFill>
                  <a:srgbClr val="FFFFFF"/>
                </a:solidFill>
                <a:latin typeface="Hammersmith One"/>
                <a:ea typeface="Hammersmith One"/>
                <a:cs typeface="Hammersmith One"/>
                <a:sym typeface="Hammersmith One"/>
              </a:rPr>
              <a:t>Bæredygtig</a:t>
            </a:r>
            <a:r>
              <a:rPr lang="en-US" sz="5666" dirty="0">
                <a:solidFill>
                  <a:srgbClr val="FFFFFF"/>
                </a:solidFill>
                <a:latin typeface="Hammersmith One"/>
                <a:ea typeface="Hammersmith One"/>
                <a:cs typeface="Hammersmith One"/>
                <a:sym typeface="Hammersmith One"/>
              </a:rPr>
              <a:t> </a:t>
            </a:r>
            <a:r>
              <a:rPr lang="en-US" sz="5666" dirty="0" err="1">
                <a:solidFill>
                  <a:srgbClr val="FFFFFF"/>
                </a:solidFill>
                <a:latin typeface="Hammersmith One"/>
                <a:ea typeface="Hammersmith One"/>
                <a:cs typeface="Hammersmith One"/>
                <a:sym typeface="Hammersmith One"/>
              </a:rPr>
              <a:t>rekruttering</a:t>
            </a:r>
            <a:r>
              <a:rPr lang="en-US" sz="5666" dirty="0">
                <a:solidFill>
                  <a:srgbClr val="FFFFFF"/>
                </a:solidFill>
                <a:latin typeface="Hammersmith One"/>
                <a:ea typeface="Hammersmith One"/>
                <a:cs typeface="Hammersmith One"/>
                <a:sym typeface="Hammersmith One"/>
              </a:rPr>
              <a:t> </a:t>
            </a:r>
          </a:p>
        </p:txBody>
      </p:sp>
      <p:pic>
        <p:nvPicPr>
          <p:cNvPr id="6" name="Billede 5" descr="Gruppe af frøplante, der vokser ud af jord">
            <a:extLst>
              <a:ext uri="{FF2B5EF4-FFF2-40B4-BE49-F238E27FC236}">
                <a16:creationId xmlns:a16="http://schemas.microsoft.com/office/drawing/2014/main" id="{744EF7E9-40E3-9F18-DE34-21EADC10FDA2}"/>
              </a:ext>
            </a:extLst>
          </p:cNvPr>
          <p:cNvPicPr>
            <a:picLocks noChangeAspect="1"/>
          </p:cNvPicPr>
          <p:nvPr/>
        </p:nvPicPr>
        <p:blipFill rotWithShape="1">
          <a:blip r:embed="rId4">
            <a:extLst>
              <a:ext uri="{28A0092B-C50C-407E-A947-70E740481C1C}">
                <a14:useLocalDpi xmlns:a14="http://schemas.microsoft.com/office/drawing/2010/main" val="0"/>
              </a:ext>
            </a:extLst>
          </a:blip>
          <a:srcRect l="-279" t="34766" r="279" b="9009"/>
          <a:stretch/>
        </p:blipFill>
        <p:spPr>
          <a:xfrm>
            <a:off x="-212039" y="-149634"/>
            <a:ext cx="12616078" cy="4733089"/>
          </a:xfrm>
          <a:prstGeom prst="rect">
            <a:avLst/>
          </a:prstGeom>
        </p:spPr>
      </p:pic>
    </p:spTree>
    <p:extLst>
      <p:ext uri="{BB962C8B-B14F-4D97-AF65-F5344CB8AC3E}">
        <p14:creationId xmlns:p14="http://schemas.microsoft.com/office/powerpoint/2010/main" val="2572226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520" y="6568152"/>
            <a:ext cx="12607039" cy="931705"/>
          </a:xfrm>
          <a:custGeom>
            <a:avLst/>
            <a:gdLst/>
            <a:ahLst/>
            <a:cxnLst/>
            <a:rect l="l" t="t" r="r" b="b"/>
            <a:pathLst>
              <a:path w="18910559" h="1397557">
                <a:moveTo>
                  <a:pt x="0" y="0"/>
                </a:moveTo>
                <a:lnTo>
                  <a:pt x="18910560" y="0"/>
                </a:lnTo>
                <a:lnTo>
                  <a:pt x="18910560" y="1397556"/>
                </a:lnTo>
                <a:lnTo>
                  <a:pt x="0" y="1397556"/>
                </a:lnTo>
                <a:lnTo>
                  <a:pt x="0" y="0"/>
                </a:lnTo>
                <a:close/>
              </a:path>
            </a:pathLst>
          </a:custGeom>
          <a:blipFill>
            <a:blip r:embed="rId3">
              <a:extLst>
                <a:ext uri="{96DAC541-7B7A-43D3-8B79-37D633B846F1}">
                  <asvg:svgBlip xmlns:asvg="http://schemas.microsoft.com/office/drawing/2016/SVG/main" r:embed="rId4"/>
                </a:ext>
              </a:extLst>
            </a:blip>
            <a:stretch>
              <a:fillRect l="-171" t="-308623" r="-7088" b="-1042730"/>
            </a:stretch>
          </a:blipFill>
        </p:spPr>
        <p:txBody>
          <a:bodyPr/>
          <a:lstStyle/>
          <a:p>
            <a:endParaRPr lang="da-DK"/>
          </a:p>
        </p:txBody>
      </p:sp>
      <p:sp>
        <p:nvSpPr>
          <p:cNvPr id="3" name="TextBox 3"/>
          <p:cNvSpPr txBox="1"/>
          <p:nvPr/>
        </p:nvSpPr>
        <p:spPr>
          <a:xfrm>
            <a:off x="827761" y="1192982"/>
            <a:ext cx="3395895" cy="814262"/>
          </a:xfrm>
          <a:prstGeom prst="rect">
            <a:avLst/>
          </a:prstGeom>
        </p:spPr>
        <p:txBody>
          <a:bodyPr wrap="square" lIns="0" tIns="0" rIns="0" bIns="0" rtlCol="0" anchor="t">
            <a:spAutoFit/>
          </a:bodyPr>
          <a:lstStyle/>
          <a:p>
            <a:pPr>
              <a:lnSpc>
                <a:spcPts val="6233"/>
              </a:lnSpc>
              <a:spcBef>
                <a:spcPct val="0"/>
              </a:spcBef>
            </a:pPr>
            <a:r>
              <a:rPr lang="en-US" sz="5666" dirty="0" err="1">
                <a:solidFill>
                  <a:srgbClr val="000000"/>
                </a:solidFill>
                <a:latin typeface="Hammersmith One"/>
                <a:ea typeface="Hammersmith One"/>
                <a:cs typeface="Hammersmith One"/>
                <a:sym typeface="Hammersmith One"/>
              </a:rPr>
              <a:t>Værktøjer</a:t>
            </a:r>
            <a:endParaRPr lang="en-US" sz="5666" dirty="0">
              <a:solidFill>
                <a:srgbClr val="000000"/>
              </a:solidFill>
              <a:latin typeface="Hammersmith One"/>
              <a:ea typeface="Hammersmith One"/>
              <a:cs typeface="Hammersmith One"/>
              <a:sym typeface="Hammersmith One"/>
            </a:endParaRPr>
          </a:p>
        </p:txBody>
      </p:sp>
      <p:grpSp>
        <p:nvGrpSpPr>
          <p:cNvPr id="5" name="Group 5"/>
          <p:cNvGrpSpPr/>
          <p:nvPr/>
        </p:nvGrpSpPr>
        <p:grpSpPr>
          <a:xfrm>
            <a:off x="5246160" y="1006843"/>
            <a:ext cx="5847865" cy="465320"/>
            <a:chOff x="0" y="-38100"/>
            <a:chExt cx="11695731" cy="930640"/>
          </a:xfrm>
        </p:grpSpPr>
        <p:sp>
          <p:nvSpPr>
            <p:cNvPr id="6" name="Freeform 6"/>
            <p:cNvSpPr/>
            <p:nvPr/>
          </p:nvSpPr>
          <p:spPr>
            <a:xfrm rot="5400000">
              <a:off x="226" y="-226"/>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7" name="TextBox 7"/>
            <p:cNvSpPr txBox="1"/>
            <p:nvPr/>
          </p:nvSpPr>
          <p:spPr>
            <a:xfrm>
              <a:off x="1093550" y="-38100"/>
              <a:ext cx="10602181" cy="930640"/>
            </a:xfrm>
            <a:prstGeom prst="rect">
              <a:avLst/>
            </a:prstGeom>
          </p:spPr>
          <p:txBody>
            <a:bodyPr lIns="0" tIns="0" rIns="0" bIns="0" rtlCol="0" anchor="t">
              <a:spAutoFit/>
            </a:bodyPr>
            <a:lstStyle/>
            <a:p>
              <a:pPr>
                <a:lnSpc>
                  <a:spcPts val="1866"/>
                </a:lnSpc>
              </a:pPr>
              <a:r>
                <a:rPr lang="en-US" sz="1333">
                  <a:solidFill>
                    <a:srgbClr val="000000"/>
                  </a:solidFill>
                  <a:latin typeface="Clear Sans"/>
                  <a:ea typeface="Clear Sans"/>
                  <a:cs typeface="Clear Sans"/>
                  <a:sym typeface="Clear Sans"/>
                </a:rPr>
                <a:t>Send stillingsopslaget til kommunikationskonsulenten i 4H og få det lagt på frivilligjob.dk.</a:t>
              </a:r>
            </a:p>
          </p:txBody>
        </p:sp>
      </p:grpSp>
      <p:grpSp>
        <p:nvGrpSpPr>
          <p:cNvPr id="8" name="Group 8"/>
          <p:cNvGrpSpPr/>
          <p:nvPr/>
        </p:nvGrpSpPr>
        <p:grpSpPr>
          <a:xfrm>
            <a:off x="5246160" y="1890642"/>
            <a:ext cx="5847865" cy="305362"/>
            <a:chOff x="0" y="-38100"/>
            <a:chExt cx="11695731" cy="610723"/>
          </a:xfrm>
        </p:grpSpPr>
        <p:sp>
          <p:nvSpPr>
            <p:cNvPr id="9" name="Freeform 9"/>
            <p:cNvSpPr/>
            <p:nvPr/>
          </p:nvSpPr>
          <p:spPr>
            <a:xfrm rot="5400000">
              <a:off x="226" y="40137"/>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10" name="TextBox 10"/>
            <p:cNvSpPr txBox="1"/>
            <p:nvPr/>
          </p:nvSpPr>
          <p:spPr>
            <a:xfrm>
              <a:off x="1093550" y="-38100"/>
              <a:ext cx="10602181" cy="443327"/>
            </a:xfrm>
            <a:prstGeom prst="rect">
              <a:avLst/>
            </a:prstGeom>
          </p:spPr>
          <p:txBody>
            <a:bodyPr lIns="0" tIns="0" rIns="0" bIns="0" rtlCol="0" anchor="t">
              <a:spAutoFit/>
            </a:bodyPr>
            <a:lstStyle/>
            <a:p>
              <a:pPr>
                <a:lnSpc>
                  <a:spcPts val="1866"/>
                </a:lnSpc>
              </a:pPr>
              <a:r>
                <a:rPr lang="en-US" sz="1333">
                  <a:solidFill>
                    <a:srgbClr val="000000"/>
                  </a:solidFill>
                  <a:latin typeface="Clear Sans"/>
                  <a:ea typeface="Clear Sans"/>
                  <a:cs typeface="Clear Sans"/>
                  <a:sym typeface="Clear Sans"/>
                </a:rPr>
                <a:t>Lav opslag på sociale medier (brug fx skabeloner fra værktøjskassen).</a:t>
              </a:r>
            </a:p>
          </p:txBody>
        </p:sp>
      </p:grpSp>
      <p:grpSp>
        <p:nvGrpSpPr>
          <p:cNvPr id="11" name="Group 11"/>
          <p:cNvGrpSpPr/>
          <p:nvPr/>
        </p:nvGrpSpPr>
        <p:grpSpPr>
          <a:xfrm>
            <a:off x="5246160" y="2814804"/>
            <a:ext cx="5847865" cy="465320"/>
            <a:chOff x="0" y="-38100"/>
            <a:chExt cx="11695731" cy="930640"/>
          </a:xfrm>
        </p:grpSpPr>
        <p:sp>
          <p:nvSpPr>
            <p:cNvPr id="12" name="Freeform 12"/>
            <p:cNvSpPr/>
            <p:nvPr/>
          </p:nvSpPr>
          <p:spPr>
            <a:xfrm rot="5400000">
              <a:off x="226" y="-226"/>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13" name="TextBox 13"/>
            <p:cNvSpPr txBox="1"/>
            <p:nvPr/>
          </p:nvSpPr>
          <p:spPr>
            <a:xfrm>
              <a:off x="1093550" y="-38100"/>
              <a:ext cx="10602181" cy="930640"/>
            </a:xfrm>
            <a:prstGeom prst="rect">
              <a:avLst/>
            </a:prstGeom>
          </p:spPr>
          <p:txBody>
            <a:bodyPr lIns="0" tIns="0" rIns="0" bIns="0" rtlCol="0" anchor="t">
              <a:spAutoFit/>
            </a:bodyPr>
            <a:lstStyle/>
            <a:p>
              <a:pPr>
                <a:lnSpc>
                  <a:spcPts val="1866"/>
                </a:lnSpc>
              </a:pPr>
              <a:r>
                <a:rPr lang="en-US" sz="1333">
                  <a:solidFill>
                    <a:srgbClr val="000000"/>
                  </a:solidFill>
                  <a:latin typeface="Clear Sans"/>
                  <a:ea typeface="Clear Sans"/>
                  <a:cs typeface="Clear Sans"/>
                  <a:sym typeface="Clear Sans"/>
                </a:rPr>
                <a:t>Hav rekrutteringsmateriale med til arrangementer, hvor I møder potentielle frivillige.</a:t>
              </a:r>
            </a:p>
          </p:txBody>
        </p:sp>
      </p:grpSp>
      <p:grpSp>
        <p:nvGrpSpPr>
          <p:cNvPr id="14" name="Group 14"/>
          <p:cNvGrpSpPr/>
          <p:nvPr/>
        </p:nvGrpSpPr>
        <p:grpSpPr>
          <a:xfrm>
            <a:off x="5246160" y="3698603"/>
            <a:ext cx="5847865" cy="285180"/>
            <a:chOff x="0" y="-38100"/>
            <a:chExt cx="11695731" cy="570360"/>
          </a:xfrm>
        </p:grpSpPr>
        <p:sp>
          <p:nvSpPr>
            <p:cNvPr id="15" name="Freeform 15"/>
            <p:cNvSpPr/>
            <p:nvPr/>
          </p:nvSpPr>
          <p:spPr>
            <a:xfrm rot="5400000">
              <a:off x="226" y="-226"/>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16" name="TextBox 16"/>
            <p:cNvSpPr txBox="1"/>
            <p:nvPr/>
          </p:nvSpPr>
          <p:spPr>
            <a:xfrm>
              <a:off x="1093550" y="-38100"/>
              <a:ext cx="10602181" cy="443328"/>
            </a:xfrm>
            <a:prstGeom prst="rect">
              <a:avLst/>
            </a:prstGeom>
          </p:spPr>
          <p:txBody>
            <a:bodyPr lIns="0" tIns="0" rIns="0" bIns="0" rtlCol="0" anchor="t">
              <a:spAutoFit/>
            </a:bodyPr>
            <a:lstStyle/>
            <a:p>
              <a:pPr>
                <a:lnSpc>
                  <a:spcPts val="1866"/>
                </a:lnSpc>
              </a:pPr>
              <a:r>
                <a:rPr lang="en-US" sz="1333">
                  <a:solidFill>
                    <a:srgbClr val="000000"/>
                  </a:solidFill>
                  <a:latin typeface="Clear Sans"/>
                  <a:ea typeface="Clear Sans"/>
                  <a:cs typeface="Clear Sans"/>
                  <a:sym typeface="Clear Sans"/>
                </a:rPr>
                <a:t>Benyt betalt annoncering på sociale medier.</a:t>
              </a:r>
            </a:p>
          </p:txBody>
        </p:sp>
      </p:grpSp>
      <p:grpSp>
        <p:nvGrpSpPr>
          <p:cNvPr id="17" name="Group 17"/>
          <p:cNvGrpSpPr/>
          <p:nvPr/>
        </p:nvGrpSpPr>
        <p:grpSpPr>
          <a:xfrm>
            <a:off x="5246160" y="4462883"/>
            <a:ext cx="5847865" cy="708977"/>
            <a:chOff x="0" y="-38100"/>
            <a:chExt cx="11695731" cy="1417954"/>
          </a:xfrm>
        </p:grpSpPr>
        <p:sp>
          <p:nvSpPr>
            <p:cNvPr id="18" name="Freeform 18"/>
            <p:cNvSpPr/>
            <p:nvPr/>
          </p:nvSpPr>
          <p:spPr>
            <a:xfrm rot="5400000">
              <a:off x="226" y="12474"/>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19" name="TextBox 19"/>
            <p:cNvSpPr txBox="1"/>
            <p:nvPr/>
          </p:nvSpPr>
          <p:spPr>
            <a:xfrm>
              <a:off x="1093550" y="-38100"/>
              <a:ext cx="10602181" cy="1417954"/>
            </a:xfrm>
            <a:prstGeom prst="rect">
              <a:avLst/>
            </a:prstGeom>
          </p:spPr>
          <p:txBody>
            <a:bodyPr lIns="0" tIns="0" rIns="0" bIns="0" rtlCol="0" anchor="t">
              <a:spAutoFit/>
            </a:bodyPr>
            <a:lstStyle/>
            <a:p>
              <a:pPr>
                <a:lnSpc>
                  <a:spcPts val="1866"/>
                </a:lnSpc>
              </a:pPr>
              <a:r>
                <a:rPr lang="en-US" sz="1333">
                  <a:solidFill>
                    <a:srgbClr val="000000"/>
                  </a:solidFill>
                  <a:latin typeface="Clear Sans"/>
                  <a:ea typeface="Clear Sans"/>
                  <a:cs typeface="Clear Sans"/>
                  <a:sym typeface="Clear Sans"/>
                </a:rPr>
                <a:t>Undersøg om der er relevante arrangementer i nærheden, som det giver mening for jer at deltage i (fx Åbent Landbrug, byfest, temauger o.l.) eller lav et åbent arrangement i klubben og inviter lokale ind.</a:t>
              </a:r>
            </a:p>
          </p:txBody>
        </p:sp>
      </p:grpSp>
      <p:grpSp>
        <p:nvGrpSpPr>
          <p:cNvPr id="20" name="Group 20"/>
          <p:cNvGrpSpPr/>
          <p:nvPr/>
        </p:nvGrpSpPr>
        <p:grpSpPr>
          <a:xfrm>
            <a:off x="5246160" y="5506564"/>
            <a:ext cx="5847865" cy="465320"/>
            <a:chOff x="0" y="-38100"/>
            <a:chExt cx="11695731" cy="930638"/>
          </a:xfrm>
        </p:grpSpPr>
        <p:sp>
          <p:nvSpPr>
            <p:cNvPr id="21" name="Freeform 21"/>
            <p:cNvSpPr/>
            <p:nvPr/>
          </p:nvSpPr>
          <p:spPr>
            <a:xfrm rot="5400000">
              <a:off x="226" y="40137"/>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22" name="TextBox 22"/>
            <p:cNvSpPr txBox="1"/>
            <p:nvPr/>
          </p:nvSpPr>
          <p:spPr>
            <a:xfrm>
              <a:off x="1093550" y="-38100"/>
              <a:ext cx="10602181" cy="930638"/>
            </a:xfrm>
            <a:prstGeom prst="rect">
              <a:avLst/>
            </a:prstGeom>
          </p:spPr>
          <p:txBody>
            <a:bodyPr lIns="0" tIns="0" rIns="0" bIns="0" rtlCol="0" anchor="t">
              <a:spAutoFit/>
            </a:bodyPr>
            <a:lstStyle/>
            <a:p>
              <a:pPr>
                <a:lnSpc>
                  <a:spcPts val="1866"/>
                </a:lnSpc>
              </a:pPr>
              <a:r>
                <a:rPr lang="en-US" sz="1333" dirty="0" err="1">
                  <a:solidFill>
                    <a:srgbClr val="000000"/>
                  </a:solidFill>
                  <a:latin typeface="Clear Sans"/>
                  <a:ea typeface="Clear Sans"/>
                  <a:cs typeface="Clear Sans"/>
                  <a:sym typeface="Clear Sans"/>
                </a:rPr>
                <a:t>Opdater</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løbende</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jeres</a:t>
              </a:r>
              <a:r>
                <a:rPr lang="en-US" sz="1333" dirty="0">
                  <a:solidFill>
                    <a:srgbClr val="000000"/>
                  </a:solidFill>
                  <a:latin typeface="Clear Sans"/>
                  <a:ea typeface="Clear Sans"/>
                  <a:cs typeface="Clear Sans"/>
                  <a:sym typeface="Clear Sans"/>
                </a:rPr>
                <a:t> side </a:t>
              </a:r>
              <a:r>
                <a:rPr lang="en-US" sz="1333" dirty="0" err="1">
                  <a:solidFill>
                    <a:srgbClr val="000000"/>
                  </a:solidFill>
                  <a:latin typeface="Clear Sans"/>
                  <a:ea typeface="Clear Sans"/>
                  <a:cs typeface="Clear Sans"/>
                  <a:sym typeface="Clear Sans"/>
                </a:rPr>
                <a:t>på</a:t>
              </a:r>
              <a:r>
                <a:rPr lang="en-US" sz="1333" dirty="0">
                  <a:solidFill>
                    <a:srgbClr val="000000"/>
                  </a:solidFill>
                  <a:latin typeface="Clear Sans"/>
                  <a:ea typeface="Clear Sans"/>
                  <a:cs typeface="Clear Sans"/>
                  <a:sym typeface="Clear Sans"/>
                </a:rPr>
                <a:t> 4h.dk </a:t>
              </a:r>
              <a:r>
                <a:rPr lang="en-US" sz="1333" dirty="0" err="1">
                  <a:solidFill>
                    <a:srgbClr val="000000"/>
                  </a:solidFill>
                  <a:latin typeface="Clear Sans"/>
                  <a:ea typeface="Clear Sans"/>
                  <a:cs typeface="Clear Sans"/>
                  <a:sym typeface="Clear Sans"/>
                </a:rPr>
                <a:t>og</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informationer</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på</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jeres</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sociale</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medier</a:t>
              </a:r>
              <a:r>
                <a:rPr lang="en-US" sz="1333" dirty="0">
                  <a:solidFill>
                    <a:srgbClr val="000000"/>
                  </a:solidFill>
                  <a:latin typeface="Clear Sans"/>
                  <a:ea typeface="Clear Sans"/>
                  <a:cs typeface="Clear Sans"/>
                  <a:sym typeface="Clear Sans"/>
                </a:rPr>
                <a:t>.</a:t>
              </a:r>
            </a:p>
          </p:txBody>
        </p:sp>
      </p:grpSp>
    </p:spTree>
    <p:extLst>
      <p:ext uri="{BB962C8B-B14F-4D97-AF65-F5344CB8AC3E}">
        <p14:creationId xmlns:p14="http://schemas.microsoft.com/office/powerpoint/2010/main" val="23024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351563"/>
            <a:ext cx="5190119" cy="2494523"/>
            <a:chOff x="0" y="-1577709"/>
            <a:chExt cx="10380238" cy="4989046"/>
          </a:xfrm>
        </p:grpSpPr>
        <p:sp>
          <p:nvSpPr>
            <p:cNvPr id="3" name="TextBox 3"/>
            <p:cNvSpPr txBox="1"/>
            <p:nvPr/>
          </p:nvSpPr>
          <p:spPr>
            <a:xfrm>
              <a:off x="0" y="-1577709"/>
              <a:ext cx="10380238" cy="3975448"/>
            </a:xfrm>
            <a:prstGeom prst="rect">
              <a:avLst/>
            </a:prstGeom>
          </p:spPr>
          <p:txBody>
            <a:bodyPr lIns="0" tIns="0" rIns="0" bIns="0" rtlCol="0" anchor="t">
              <a:spAutoFit/>
            </a:bodyPr>
            <a:lstStyle/>
            <a:p>
              <a:pPr>
                <a:lnSpc>
                  <a:spcPts val="8280"/>
                </a:lnSpc>
                <a:spcBef>
                  <a:spcPct val="0"/>
                </a:spcBef>
              </a:pPr>
              <a:r>
                <a:rPr lang="en-US" sz="7666" spc="-76" dirty="0" err="1">
                  <a:solidFill>
                    <a:srgbClr val="000000"/>
                  </a:solidFill>
                  <a:latin typeface="Hammersmith One"/>
                  <a:ea typeface="Hammersmith One"/>
                  <a:cs typeface="Hammersmith One"/>
                  <a:sym typeface="Hammersmith One"/>
                </a:rPr>
                <a:t>Kontakt</a:t>
              </a:r>
              <a:r>
                <a:rPr lang="en-US" sz="7666" spc="-76" dirty="0">
                  <a:solidFill>
                    <a:srgbClr val="000000"/>
                  </a:solidFill>
                  <a:latin typeface="Hammersmith One"/>
                  <a:ea typeface="Hammersmith One"/>
                  <a:cs typeface="Hammersmith One"/>
                  <a:sym typeface="Hammersmith One"/>
                </a:rPr>
                <a:t> </a:t>
              </a:r>
              <a:r>
                <a:rPr lang="en-US" sz="7666" spc="-76" dirty="0" err="1">
                  <a:solidFill>
                    <a:srgbClr val="000000"/>
                  </a:solidFill>
                  <a:latin typeface="Hammersmith One"/>
                  <a:ea typeface="Hammersmith One"/>
                  <a:cs typeface="Hammersmith One"/>
                  <a:sym typeface="Hammersmith One"/>
                </a:rPr>
                <a:t>os</a:t>
              </a:r>
              <a:endParaRPr lang="en-US" sz="7666" spc="-76" dirty="0">
                <a:solidFill>
                  <a:srgbClr val="000000"/>
                </a:solidFill>
                <a:latin typeface="Hammersmith One"/>
                <a:ea typeface="Hammersmith One"/>
                <a:cs typeface="Hammersmith One"/>
                <a:sym typeface="Hammersmith One"/>
              </a:endParaRPr>
            </a:p>
            <a:p>
              <a:pPr>
                <a:spcBef>
                  <a:spcPct val="0"/>
                </a:spcBef>
              </a:pPr>
              <a:r>
                <a:rPr lang="en-US" sz="2000" spc="-76" dirty="0">
                  <a:solidFill>
                    <a:srgbClr val="000000"/>
                  </a:solidFill>
                  <a:latin typeface="Hammersmith One"/>
                  <a:ea typeface="Hammersmith One"/>
                  <a:cs typeface="Hammersmith One"/>
                  <a:sym typeface="Hammersmith One"/>
                </a:rPr>
                <a:t>Og </a:t>
              </a:r>
              <a:r>
                <a:rPr lang="en-US" sz="2000" spc="-76" dirty="0" err="1">
                  <a:solidFill>
                    <a:srgbClr val="000000"/>
                  </a:solidFill>
                  <a:latin typeface="Hammersmith One"/>
                  <a:ea typeface="Hammersmith One"/>
                  <a:cs typeface="Hammersmith One"/>
                  <a:sym typeface="Hammersmith One"/>
                </a:rPr>
                <a:t>få</a:t>
              </a:r>
              <a:r>
                <a:rPr lang="en-US" sz="2000" spc="-76" dirty="0">
                  <a:solidFill>
                    <a:srgbClr val="000000"/>
                  </a:solidFill>
                  <a:latin typeface="Hammersmith One"/>
                  <a:ea typeface="Hammersmith One"/>
                  <a:cs typeface="Hammersmith One"/>
                  <a:sym typeface="Hammersmith One"/>
                </a:rPr>
                <a:t> sparring om </a:t>
              </a:r>
              <a:r>
                <a:rPr lang="en-US" sz="2000" spc="-76" dirty="0" err="1">
                  <a:solidFill>
                    <a:srgbClr val="000000"/>
                  </a:solidFill>
                  <a:latin typeface="Hammersmith One"/>
                  <a:ea typeface="Hammersmith One"/>
                  <a:cs typeface="Hammersmith One"/>
                  <a:sym typeface="Hammersmith One"/>
                </a:rPr>
                <a:t>rekruttering</a:t>
              </a:r>
              <a:r>
                <a:rPr lang="en-US" sz="2000" spc="-76" dirty="0">
                  <a:solidFill>
                    <a:srgbClr val="000000"/>
                  </a:solidFill>
                  <a:latin typeface="Hammersmith One"/>
                  <a:ea typeface="Hammersmith One"/>
                  <a:cs typeface="Hammersmith One"/>
                  <a:sym typeface="Hammersmith One"/>
                </a:rPr>
                <a:t>, </a:t>
              </a:r>
              <a:r>
                <a:rPr lang="en-US" sz="2000" spc="-76" dirty="0" err="1">
                  <a:solidFill>
                    <a:srgbClr val="000000"/>
                  </a:solidFill>
                  <a:latin typeface="Hammersmith One"/>
                  <a:ea typeface="Hammersmith One"/>
                  <a:cs typeface="Hammersmith One"/>
                  <a:sym typeface="Hammersmith One"/>
                </a:rPr>
                <a:t>kommunikation</a:t>
              </a:r>
              <a:r>
                <a:rPr lang="en-US" sz="2000" spc="-76" dirty="0">
                  <a:solidFill>
                    <a:srgbClr val="000000"/>
                  </a:solidFill>
                  <a:latin typeface="Hammersmith One"/>
                  <a:ea typeface="Hammersmith One"/>
                  <a:cs typeface="Hammersmith One"/>
                  <a:sym typeface="Hammersmith One"/>
                </a:rPr>
                <a:t>, den </a:t>
              </a:r>
              <a:r>
                <a:rPr lang="en-US" sz="2000" spc="-76" dirty="0" err="1">
                  <a:solidFill>
                    <a:srgbClr val="000000"/>
                  </a:solidFill>
                  <a:latin typeface="Hammersmith One"/>
                  <a:ea typeface="Hammersmith One"/>
                  <a:cs typeface="Hammersmith One"/>
                  <a:sym typeface="Hammersmith One"/>
                </a:rPr>
                <a:t>gode</a:t>
              </a:r>
              <a:r>
                <a:rPr lang="en-US" sz="2000" spc="-76" dirty="0">
                  <a:solidFill>
                    <a:srgbClr val="000000"/>
                  </a:solidFill>
                  <a:latin typeface="Hammersmith One"/>
                  <a:ea typeface="Hammersmith One"/>
                  <a:cs typeface="Hammersmith One"/>
                  <a:sym typeface="Hammersmith One"/>
                </a:rPr>
                <a:t> </a:t>
              </a:r>
              <a:r>
                <a:rPr lang="en-US" sz="2000" spc="-76" dirty="0" err="1">
                  <a:solidFill>
                    <a:srgbClr val="000000"/>
                  </a:solidFill>
                  <a:latin typeface="Hammersmith One"/>
                  <a:ea typeface="Hammersmith One"/>
                  <a:cs typeface="Hammersmith One"/>
                  <a:sym typeface="Hammersmith One"/>
                </a:rPr>
                <a:t>velkomst</a:t>
              </a:r>
              <a:r>
                <a:rPr lang="en-US" sz="2000" spc="-76" dirty="0">
                  <a:solidFill>
                    <a:srgbClr val="000000"/>
                  </a:solidFill>
                  <a:latin typeface="Hammersmith One"/>
                  <a:ea typeface="Hammersmith One"/>
                  <a:cs typeface="Hammersmith One"/>
                  <a:sym typeface="Hammersmith One"/>
                </a:rPr>
                <a:t>, </a:t>
              </a:r>
              <a:r>
                <a:rPr lang="en-US" sz="2000" spc="-76" dirty="0" err="1">
                  <a:solidFill>
                    <a:srgbClr val="000000"/>
                  </a:solidFill>
                  <a:latin typeface="Hammersmith One"/>
                  <a:ea typeface="Hammersmith One"/>
                  <a:cs typeface="Hammersmith One"/>
                  <a:sym typeface="Hammersmith One"/>
                </a:rPr>
                <a:t>og</a:t>
              </a:r>
              <a:r>
                <a:rPr lang="en-US" sz="2000" spc="-76" dirty="0">
                  <a:solidFill>
                    <a:srgbClr val="000000"/>
                  </a:solidFill>
                  <a:latin typeface="Hammersmith One"/>
                  <a:ea typeface="Hammersmith One"/>
                  <a:cs typeface="Hammersmith One"/>
                  <a:sym typeface="Hammersmith One"/>
                </a:rPr>
                <a:t> </a:t>
              </a:r>
              <a:r>
                <a:rPr lang="en-US" sz="2000" spc="-76" dirty="0" err="1">
                  <a:solidFill>
                    <a:srgbClr val="000000"/>
                  </a:solidFill>
                  <a:latin typeface="Hammersmith One"/>
                  <a:ea typeface="Hammersmith One"/>
                  <a:cs typeface="Hammersmith One"/>
                  <a:sym typeface="Hammersmith One"/>
                </a:rPr>
                <a:t>bæredygtige</a:t>
              </a:r>
              <a:r>
                <a:rPr lang="en-US" sz="2000" spc="-76" dirty="0">
                  <a:solidFill>
                    <a:srgbClr val="000000"/>
                  </a:solidFill>
                  <a:latin typeface="Hammersmith One"/>
                  <a:ea typeface="Hammersmith One"/>
                  <a:cs typeface="Hammersmith One"/>
                  <a:sym typeface="Hammersmith One"/>
                </a:rPr>
                <a:t> </a:t>
              </a:r>
              <a:r>
                <a:rPr lang="en-US" sz="2000" spc="-76" dirty="0" err="1">
                  <a:solidFill>
                    <a:srgbClr val="000000"/>
                  </a:solidFill>
                  <a:latin typeface="Hammersmith One"/>
                  <a:ea typeface="Hammersmith One"/>
                  <a:cs typeface="Hammersmith One"/>
                  <a:sym typeface="Hammersmith One"/>
                </a:rPr>
                <a:t>muligheder</a:t>
              </a:r>
              <a:r>
                <a:rPr lang="en-US" sz="2000" spc="-76" dirty="0">
                  <a:solidFill>
                    <a:srgbClr val="000000"/>
                  </a:solidFill>
                  <a:latin typeface="Hammersmith One"/>
                  <a:ea typeface="Hammersmith One"/>
                  <a:cs typeface="Hammersmith One"/>
                  <a:sym typeface="Hammersmith One"/>
                </a:rPr>
                <a:t>.</a:t>
              </a:r>
            </a:p>
          </p:txBody>
        </p:sp>
        <p:sp>
          <p:nvSpPr>
            <p:cNvPr id="4" name="Freeform 4"/>
            <p:cNvSpPr/>
            <p:nvPr/>
          </p:nvSpPr>
          <p:spPr>
            <a:xfrm>
              <a:off x="0" y="2732038"/>
              <a:ext cx="9191696" cy="679299"/>
            </a:xfrm>
            <a:custGeom>
              <a:avLst/>
              <a:gdLst/>
              <a:ahLst/>
              <a:cxnLst/>
              <a:rect l="l" t="t" r="r" b="b"/>
              <a:pathLst>
                <a:path w="9191696" h="679299">
                  <a:moveTo>
                    <a:pt x="0" y="0"/>
                  </a:moveTo>
                  <a:lnTo>
                    <a:pt x="9191696" y="0"/>
                  </a:lnTo>
                  <a:lnTo>
                    <a:pt x="9191696" y="679299"/>
                  </a:lnTo>
                  <a:lnTo>
                    <a:pt x="0" y="679299"/>
                  </a:lnTo>
                  <a:lnTo>
                    <a:pt x="0" y="0"/>
                  </a:lnTo>
                  <a:close/>
                </a:path>
              </a:pathLst>
            </a:custGeom>
            <a:blipFill>
              <a:blip r:embed="rId3">
                <a:extLst>
                  <a:ext uri="{96DAC541-7B7A-43D3-8B79-37D633B846F1}">
                    <asvg:svgBlip xmlns:asvg="http://schemas.microsoft.com/office/drawing/2016/SVG/main" r:embed="rId4"/>
                  </a:ext>
                </a:extLst>
              </a:blip>
              <a:stretch>
                <a:fillRect l="-171" t="-308623" r="-7088" b="-1042730"/>
              </a:stretch>
            </a:blipFill>
          </p:spPr>
          <p:txBody>
            <a:bodyPr/>
            <a:lstStyle/>
            <a:p>
              <a:endParaRPr lang="da-DK"/>
            </a:p>
          </p:txBody>
        </p:sp>
      </p:grpSp>
      <p:sp>
        <p:nvSpPr>
          <p:cNvPr id="6" name="Freeform 6"/>
          <p:cNvSpPr/>
          <p:nvPr/>
        </p:nvSpPr>
        <p:spPr>
          <a:xfrm>
            <a:off x="381000" y="455544"/>
            <a:ext cx="1995554" cy="1250074"/>
          </a:xfrm>
          <a:custGeom>
            <a:avLst/>
            <a:gdLst/>
            <a:ahLst/>
            <a:cxnLst/>
            <a:rect l="l" t="t" r="r" b="b"/>
            <a:pathLst>
              <a:path w="2993331" h="1875111">
                <a:moveTo>
                  <a:pt x="0" y="0"/>
                </a:moveTo>
                <a:lnTo>
                  <a:pt x="2993332" y="0"/>
                </a:lnTo>
                <a:lnTo>
                  <a:pt x="2993332" y="1875111"/>
                </a:lnTo>
                <a:lnTo>
                  <a:pt x="0" y="1875111"/>
                </a:lnTo>
                <a:lnTo>
                  <a:pt x="0" y="0"/>
                </a:lnTo>
                <a:close/>
              </a:path>
            </a:pathLst>
          </a:custGeom>
          <a:blipFill>
            <a:blip r:embed="rId5"/>
            <a:stretch>
              <a:fillRect/>
            </a:stretch>
          </a:blipFill>
        </p:spPr>
        <p:txBody>
          <a:bodyPr/>
          <a:lstStyle/>
          <a:p>
            <a:endParaRPr lang="da-DK"/>
          </a:p>
        </p:txBody>
      </p:sp>
      <p:sp>
        <p:nvSpPr>
          <p:cNvPr id="7" name="TextBox 7"/>
          <p:cNvSpPr txBox="1"/>
          <p:nvPr/>
        </p:nvSpPr>
        <p:spPr>
          <a:xfrm>
            <a:off x="8044493" y="1540039"/>
            <a:ext cx="1366110" cy="337015"/>
          </a:xfrm>
          <a:prstGeom prst="rect">
            <a:avLst/>
          </a:prstGeom>
        </p:spPr>
        <p:txBody>
          <a:bodyPr lIns="0" tIns="0" rIns="0" bIns="0" rtlCol="0" anchor="t">
            <a:spAutoFit/>
          </a:bodyPr>
          <a:lstStyle/>
          <a:p>
            <a:pPr>
              <a:lnSpc>
                <a:spcPts val="2800"/>
              </a:lnSpc>
              <a:spcBef>
                <a:spcPct val="0"/>
              </a:spcBef>
            </a:pPr>
            <a:r>
              <a:rPr lang="en-US" sz="2000" spc="40" dirty="0">
                <a:solidFill>
                  <a:srgbClr val="000000"/>
                </a:solidFill>
                <a:latin typeface="Clear Sans"/>
                <a:ea typeface="Clear Sans"/>
                <a:cs typeface="Clear Sans"/>
                <a:sym typeface="Clear Sans"/>
              </a:rPr>
              <a:t>info@4h.dk</a:t>
            </a:r>
          </a:p>
        </p:txBody>
      </p:sp>
      <p:sp>
        <p:nvSpPr>
          <p:cNvPr id="8" name="TextBox 8"/>
          <p:cNvSpPr txBox="1"/>
          <p:nvPr/>
        </p:nvSpPr>
        <p:spPr>
          <a:xfrm>
            <a:off x="8044493" y="916722"/>
            <a:ext cx="1900767" cy="337015"/>
          </a:xfrm>
          <a:prstGeom prst="rect">
            <a:avLst/>
          </a:prstGeom>
        </p:spPr>
        <p:txBody>
          <a:bodyPr lIns="0" tIns="0" rIns="0" bIns="0" rtlCol="0" anchor="t">
            <a:spAutoFit/>
          </a:bodyPr>
          <a:lstStyle/>
          <a:p>
            <a:pPr>
              <a:lnSpc>
                <a:spcPts val="2800"/>
              </a:lnSpc>
              <a:spcBef>
                <a:spcPct val="0"/>
              </a:spcBef>
            </a:pPr>
            <a:r>
              <a:rPr lang="en-US" sz="2000" spc="40" dirty="0">
                <a:solidFill>
                  <a:srgbClr val="000000"/>
                </a:solidFill>
                <a:latin typeface="Clear Sans"/>
                <a:ea typeface="Clear Sans"/>
                <a:cs typeface="Clear Sans"/>
                <a:sym typeface="Clear Sans"/>
              </a:rPr>
              <a:t>+45 7878 0128</a:t>
            </a:r>
          </a:p>
        </p:txBody>
      </p:sp>
      <p:sp>
        <p:nvSpPr>
          <p:cNvPr id="9" name="TextBox 7">
            <a:extLst>
              <a:ext uri="{FF2B5EF4-FFF2-40B4-BE49-F238E27FC236}">
                <a16:creationId xmlns:a16="http://schemas.microsoft.com/office/drawing/2014/main" id="{44EF324D-268A-8BCC-E9CB-D316D7EC55B1}"/>
              </a:ext>
            </a:extLst>
          </p:cNvPr>
          <p:cNvSpPr txBox="1"/>
          <p:nvPr/>
        </p:nvSpPr>
        <p:spPr>
          <a:xfrm>
            <a:off x="8044493" y="2154060"/>
            <a:ext cx="3243994" cy="1414233"/>
          </a:xfrm>
          <a:prstGeom prst="rect">
            <a:avLst/>
          </a:prstGeom>
        </p:spPr>
        <p:txBody>
          <a:bodyPr wrap="square" lIns="0" tIns="0" rIns="0" bIns="0" rtlCol="0" anchor="t">
            <a:spAutoFit/>
          </a:bodyPr>
          <a:lstStyle/>
          <a:p>
            <a:pPr>
              <a:lnSpc>
                <a:spcPts val="2800"/>
              </a:lnSpc>
              <a:spcBef>
                <a:spcPct val="0"/>
              </a:spcBef>
            </a:pPr>
            <a:r>
              <a:rPr lang="en-US" sz="2000" spc="40" dirty="0">
                <a:solidFill>
                  <a:srgbClr val="000000"/>
                </a:solidFill>
                <a:latin typeface="Clear Sans"/>
                <a:ea typeface="Clear Sans"/>
                <a:cs typeface="Clear Sans"/>
                <a:sym typeface="Clear Sans"/>
              </a:rPr>
              <a:t>Find </a:t>
            </a:r>
            <a:r>
              <a:rPr lang="en-US" sz="2000" spc="40" dirty="0" err="1">
                <a:solidFill>
                  <a:srgbClr val="000000"/>
                </a:solidFill>
                <a:latin typeface="Clear Sans"/>
                <a:ea typeface="Clear Sans"/>
                <a:cs typeface="Clear Sans"/>
                <a:sym typeface="Clear Sans"/>
              </a:rPr>
              <a:t>kontaktoplysninger</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på</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konsulenterne</a:t>
            </a:r>
            <a:r>
              <a:rPr lang="en-US" sz="2000" spc="40" dirty="0">
                <a:solidFill>
                  <a:srgbClr val="000000"/>
                </a:solidFill>
                <a:latin typeface="Clear Sans"/>
                <a:ea typeface="Clear Sans"/>
                <a:cs typeface="Clear Sans"/>
                <a:sym typeface="Clear Sans"/>
              </a:rPr>
              <a:t> her:</a:t>
            </a:r>
          </a:p>
          <a:p>
            <a:pPr>
              <a:lnSpc>
                <a:spcPts val="2800"/>
              </a:lnSpc>
              <a:spcBef>
                <a:spcPct val="0"/>
              </a:spcBef>
            </a:pPr>
            <a:r>
              <a:rPr lang="en-US" sz="2000" i="1" spc="40" dirty="0">
                <a:solidFill>
                  <a:srgbClr val="000000"/>
                </a:solidFill>
                <a:latin typeface="Clear Sans"/>
                <a:ea typeface="Clear Sans"/>
                <a:cs typeface="Clear Sans"/>
                <a:sym typeface="Clear Sans"/>
              </a:rPr>
              <a:t>https://www.4h.dk/om-os/medarbejdere/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54523" y="-238810"/>
            <a:ext cx="12501047" cy="2090219"/>
          </a:xfrm>
          <a:prstGeom prst="rect">
            <a:avLst/>
          </a:prstGeom>
          <a:solidFill>
            <a:srgbClr val="019D69"/>
          </a:solidFill>
        </p:spPr>
        <p:txBody>
          <a:bodyPr/>
          <a:lstStyle/>
          <a:p>
            <a:endParaRPr lang="da-DK"/>
          </a:p>
        </p:txBody>
      </p:sp>
      <p:grpSp>
        <p:nvGrpSpPr>
          <p:cNvPr id="3" name="Group 3"/>
          <p:cNvGrpSpPr/>
          <p:nvPr/>
        </p:nvGrpSpPr>
        <p:grpSpPr>
          <a:xfrm>
            <a:off x="685800" y="3414713"/>
            <a:ext cx="2121414" cy="2105676"/>
            <a:chOff x="0" y="-28575"/>
            <a:chExt cx="4242828" cy="4211351"/>
          </a:xfrm>
        </p:grpSpPr>
        <p:sp>
          <p:nvSpPr>
            <p:cNvPr id="4" name="Freeform 4"/>
            <p:cNvSpPr/>
            <p:nvPr/>
          </p:nvSpPr>
          <p:spPr>
            <a:xfrm>
              <a:off x="0" y="1697441"/>
              <a:ext cx="4242828" cy="313560"/>
            </a:xfrm>
            <a:custGeom>
              <a:avLst/>
              <a:gdLst/>
              <a:ahLst/>
              <a:cxnLst/>
              <a:rect l="l" t="t" r="r" b="b"/>
              <a:pathLst>
                <a:path w="4242828" h="313560">
                  <a:moveTo>
                    <a:pt x="0" y="0"/>
                  </a:moveTo>
                  <a:lnTo>
                    <a:pt x="4242828" y="0"/>
                  </a:lnTo>
                  <a:lnTo>
                    <a:pt x="4242828" y="313560"/>
                  </a:lnTo>
                  <a:lnTo>
                    <a:pt x="0" y="313560"/>
                  </a:lnTo>
                  <a:lnTo>
                    <a:pt x="0" y="0"/>
                  </a:lnTo>
                  <a:close/>
                </a:path>
              </a:pathLst>
            </a:custGeom>
            <a:blipFill>
              <a:blip r:embed="rId3">
                <a:extLst>
                  <a:ext uri="{96DAC541-7B7A-43D3-8B79-37D633B846F1}">
                    <asvg:svgBlip xmlns:asvg="http://schemas.microsoft.com/office/drawing/2016/SVG/main" r:embed="rId4"/>
                  </a:ext>
                </a:extLst>
              </a:blip>
              <a:stretch>
                <a:fillRect l="-171" t="-308623" r="-7088" b="-1042730"/>
              </a:stretch>
            </a:blipFill>
          </p:spPr>
          <p:txBody>
            <a:bodyPr/>
            <a:lstStyle/>
            <a:p>
              <a:endParaRPr lang="da-DK"/>
            </a:p>
          </p:txBody>
        </p:sp>
        <p:sp>
          <p:nvSpPr>
            <p:cNvPr id="5" name="TextBox 5"/>
            <p:cNvSpPr txBox="1"/>
            <p:nvPr/>
          </p:nvSpPr>
          <p:spPr>
            <a:xfrm>
              <a:off x="0" y="-28575"/>
              <a:ext cx="4242828" cy="1538882"/>
            </a:xfrm>
            <a:prstGeom prst="rect">
              <a:avLst/>
            </a:prstGeom>
          </p:spPr>
          <p:txBody>
            <a:bodyPr lIns="0" tIns="0" rIns="0" bIns="0" rtlCol="0" anchor="t">
              <a:spAutoFit/>
            </a:bodyPr>
            <a:lstStyle/>
            <a:p>
              <a:pPr>
                <a:lnSpc>
                  <a:spcPts val="3033"/>
                </a:lnSpc>
              </a:pPr>
              <a:r>
                <a:rPr lang="en-US" sz="2333">
                  <a:solidFill>
                    <a:srgbClr val="000000"/>
                  </a:solidFill>
                  <a:latin typeface="Hammersmith One"/>
                  <a:ea typeface="Hammersmith One"/>
                  <a:cs typeface="Hammersmith One"/>
                  <a:sym typeface="Hammersmith One"/>
                </a:rPr>
                <a:t>1. Forberedelse</a:t>
              </a:r>
            </a:p>
            <a:p>
              <a:pPr>
                <a:lnSpc>
                  <a:spcPts val="3033"/>
                </a:lnSpc>
              </a:pPr>
              <a:endParaRPr lang="en-US" sz="2333">
                <a:solidFill>
                  <a:srgbClr val="000000"/>
                </a:solidFill>
                <a:latin typeface="Hammersmith One"/>
                <a:ea typeface="Hammersmith One"/>
                <a:cs typeface="Hammersmith One"/>
                <a:sym typeface="Hammersmith One"/>
              </a:endParaRPr>
            </a:p>
          </p:txBody>
        </p:sp>
        <p:sp>
          <p:nvSpPr>
            <p:cNvPr id="6" name="TextBox 6"/>
            <p:cNvSpPr txBox="1"/>
            <p:nvPr/>
          </p:nvSpPr>
          <p:spPr>
            <a:xfrm>
              <a:off x="0" y="2447686"/>
              <a:ext cx="4242828" cy="1735090"/>
            </a:xfrm>
            <a:prstGeom prst="rect">
              <a:avLst/>
            </a:prstGeom>
          </p:spPr>
          <p:txBody>
            <a:bodyPr lIns="0" tIns="0" rIns="0" bIns="0" rtlCol="0" anchor="t">
              <a:spAutoFit/>
            </a:bodyPr>
            <a:lstStyle/>
            <a:p>
              <a:pPr>
                <a:lnSpc>
                  <a:spcPts val="2333"/>
                </a:lnSpc>
                <a:spcBef>
                  <a:spcPct val="0"/>
                </a:spcBef>
              </a:pPr>
              <a:r>
                <a:rPr lang="en-US" sz="1666" spc="33" dirty="0" err="1">
                  <a:solidFill>
                    <a:srgbClr val="000000"/>
                  </a:solidFill>
                  <a:latin typeface="Clear Sans"/>
                  <a:ea typeface="Clear Sans"/>
                  <a:cs typeface="Clear Sans"/>
                  <a:sym typeface="Clear Sans"/>
                </a:rPr>
                <a:t>Hvem</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leder</a:t>
              </a:r>
              <a:r>
                <a:rPr lang="en-US" sz="1666" spc="33" dirty="0">
                  <a:solidFill>
                    <a:srgbClr val="000000"/>
                  </a:solidFill>
                  <a:latin typeface="Clear Sans"/>
                  <a:ea typeface="Clear Sans"/>
                  <a:cs typeface="Clear Sans"/>
                  <a:sym typeface="Clear Sans"/>
                </a:rPr>
                <a:t> I </a:t>
              </a:r>
              <a:r>
                <a:rPr lang="en-US" sz="1666" spc="33" dirty="0" err="1">
                  <a:solidFill>
                    <a:srgbClr val="000000"/>
                  </a:solidFill>
                  <a:latin typeface="Clear Sans"/>
                  <a:ea typeface="Clear Sans"/>
                  <a:cs typeface="Clear Sans"/>
                  <a:sym typeface="Clear Sans"/>
                </a:rPr>
                <a:t>efter</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Hvad</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skal</a:t>
              </a:r>
              <a:r>
                <a:rPr lang="en-US" sz="1666" spc="33" dirty="0">
                  <a:solidFill>
                    <a:srgbClr val="000000"/>
                  </a:solidFill>
                  <a:latin typeface="Clear Sans"/>
                  <a:ea typeface="Clear Sans"/>
                  <a:cs typeface="Clear Sans"/>
                  <a:sym typeface="Clear Sans"/>
                </a:rPr>
                <a:t> de </a:t>
              </a:r>
              <a:r>
                <a:rPr lang="en-US" sz="1666" spc="33" dirty="0" err="1">
                  <a:solidFill>
                    <a:srgbClr val="000000"/>
                  </a:solidFill>
                  <a:latin typeface="Clear Sans"/>
                  <a:ea typeface="Clear Sans"/>
                  <a:cs typeface="Clear Sans"/>
                  <a:sym typeface="Clear Sans"/>
                </a:rPr>
                <a:t>kunne</a:t>
              </a:r>
              <a:r>
                <a:rPr lang="en-US" sz="1666" spc="33" dirty="0">
                  <a:solidFill>
                    <a:srgbClr val="000000"/>
                  </a:solidFill>
                  <a:latin typeface="Clear Sans"/>
                  <a:ea typeface="Clear Sans"/>
                  <a:cs typeface="Clear Sans"/>
                  <a:sym typeface="Clear Sans"/>
                </a:rPr>
                <a:t>?</a:t>
              </a:r>
              <a:br>
                <a:rPr lang="en-US" sz="1666" spc="33" dirty="0">
                  <a:solidFill>
                    <a:srgbClr val="000000"/>
                  </a:solidFill>
                  <a:latin typeface="Clear Sans"/>
                  <a:ea typeface="Clear Sans"/>
                  <a:cs typeface="Clear Sans"/>
                  <a:sym typeface="Clear Sans"/>
                </a:rPr>
              </a:br>
              <a:r>
                <a:rPr lang="en-US" sz="1666" spc="33" dirty="0" err="1">
                  <a:solidFill>
                    <a:srgbClr val="000000"/>
                  </a:solidFill>
                  <a:latin typeface="Clear Sans"/>
                  <a:ea typeface="Clear Sans"/>
                  <a:cs typeface="Clear Sans"/>
                  <a:sym typeface="Clear Sans"/>
                </a:rPr>
                <a:t>Hvad</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kan</a:t>
              </a:r>
              <a:r>
                <a:rPr lang="en-US" sz="1666" spc="33" dirty="0">
                  <a:solidFill>
                    <a:srgbClr val="000000"/>
                  </a:solidFill>
                  <a:latin typeface="Clear Sans"/>
                  <a:ea typeface="Clear Sans"/>
                  <a:cs typeface="Clear Sans"/>
                  <a:sym typeface="Clear Sans"/>
                </a:rPr>
                <a:t> I </a:t>
              </a:r>
              <a:r>
                <a:rPr lang="en-US" sz="1666" spc="33" dirty="0" err="1">
                  <a:solidFill>
                    <a:srgbClr val="000000"/>
                  </a:solidFill>
                  <a:latin typeface="Clear Sans"/>
                  <a:ea typeface="Clear Sans"/>
                  <a:cs typeface="Clear Sans"/>
                  <a:sym typeface="Clear Sans"/>
                </a:rPr>
                <a:t>tilbyde</a:t>
              </a:r>
              <a:r>
                <a:rPr lang="en-US" sz="1666" spc="33" dirty="0">
                  <a:solidFill>
                    <a:srgbClr val="000000"/>
                  </a:solidFill>
                  <a:latin typeface="Clear Sans"/>
                  <a:ea typeface="Clear Sans"/>
                  <a:cs typeface="Clear Sans"/>
                  <a:sym typeface="Clear Sans"/>
                </a:rPr>
                <a:t>?</a:t>
              </a:r>
            </a:p>
          </p:txBody>
        </p:sp>
      </p:grpSp>
      <p:grpSp>
        <p:nvGrpSpPr>
          <p:cNvPr id="7" name="Group 7"/>
          <p:cNvGrpSpPr/>
          <p:nvPr/>
        </p:nvGrpSpPr>
        <p:grpSpPr>
          <a:xfrm>
            <a:off x="3585462" y="3414713"/>
            <a:ext cx="2121414" cy="2990534"/>
            <a:chOff x="0" y="-28575"/>
            <a:chExt cx="4242828" cy="5981068"/>
          </a:xfrm>
        </p:grpSpPr>
        <p:sp>
          <p:nvSpPr>
            <p:cNvPr id="8" name="Freeform 8"/>
            <p:cNvSpPr/>
            <p:nvPr/>
          </p:nvSpPr>
          <p:spPr>
            <a:xfrm>
              <a:off x="0" y="1697441"/>
              <a:ext cx="4242828" cy="313560"/>
            </a:xfrm>
            <a:custGeom>
              <a:avLst/>
              <a:gdLst/>
              <a:ahLst/>
              <a:cxnLst/>
              <a:rect l="l" t="t" r="r" b="b"/>
              <a:pathLst>
                <a:path w="4242828" h="313560">
                  <a:moveTo>
                    <a:pt x="0" y="0"/>
                  </a:moveTo>
                  <a:lnTo>
                    <a:pt x="4242828" y="0"/>
                  </a:lnTo>
                  <a:lnTo>
                    <a:pt x="4242828" y="313560"/>
                  </a:lnTo>
                  <a:lnTo>
                    <a:pt x="0" y="313560"/>
                  </a:lnTo>
                  <a:lnTo>
                    <a:pt x="0" y="0"/>
                  </a:lnTo>
                  <a:close/>
                </a:path>
              </a:pathLst>
            </a:custGeom>
            <a:blipFill>
              <a:blip r:embed="rId3">
                <a:extLst>
                  <a:ext uri="{96DAC541-7B7A-43D3-8B79-37D633B846F1}">
                    <asvg:svgBlip xmlns:asvg="http://schemas.microsoft.com/office/drawing/2016/SVG/main" r:embed="rId4"/>
                  </a:ext>
                </a:extLst>
              </a:blip>
              <a:stretch>
                <a:fillRect l="-171" t="-308623" r="-7088" b="-1042730"/>
              </a:stretch>
            </a:blipFill>
          </p:spPr>
          <p:txBody>
            <a:bodyPr/>
            <a:lstStyle/>
            <a:p>
              <a:endParaRPr lang="da-DK"/>
            </a:p>
          </p:txBody>
        </p:sp>
        <p:sp>
          <p:nvSpPr>
            <p:cNvPr id="9" name="TextBox 9"/>
            <p:cNvSpPr txBox="1"/>
            <p:nvPr/>
          </p:nvSpPr>
          <p:spPr>
            <a:xfrm>
              <a:off x="0" y="-28575"/>
              <a:ext cx="4242828" cy="1538882"/>
            </a:xfrm>
            <a:prstGeom prst="rect">
              <a:avLst/>
            </a:prstGeom>
          </p:spPr>
          <p:txBody>
            <a:bodyPr lIns="0" tIns="0" rIns="0" bIns="0" rtlCol="0" anchor="t">
              <a:spAutoFit/>
            </a:bodyPr>
            <a:lstStyle/>
            <a:p>
              <a:pPr>
                <a:lnSpc>
                  <a:spcPts val="3033"/>
                </a:lnSpc>
              </a:pPr>
              <a:r>
                <a:rPr lang="en-US" sz="2333">
                  <a:solidFill>
                    <a:srgbClr val="000000"/>
                  </a:solidFill>
                  <a:latin typeface="Hammersmith One"/>
                  <a:ea typeface="Hammersmith One"/>
                  <a:cs typeface="Hammersmith One"/>
                  <a:sym typeface="Hammersmith One"/>
                </a:rPr>
                <a:t>2. Stillings-opslag</a:t>
              </a:r>
            </a:p>
          </p:txBody>
        </p:sp>
        <p:sp>
          <p:nvSpPr>
            <p:cNvPr id="10" name="TextBox 10"/>
            <p:cNvSpPr txBox="1"/>
            <p:nvPr/>
          </p:nvSpPr>
          <p:spPr>
            <a:xfrm>
              <a:off x="0" y="2447687"/>
              <a:ext cx="4242828" cy="3504806"/>
            </a:xfrm>
            <a:prstGeom prst="rect">
              <a:avLst/>
            </a:prstGeom>
          </p:spPr>
          <p:txBody>
            <a:bodyPr lIns="0" tIns="0" rIns="0" bIns="0" rtlCol="0" anchor="t">
              <a:spAutoFit/>
            </a:bodyPr>
            <a:lstStyle/>
            <a:p>
              <a:pPr>
                <a:lnSpc>
                  <a:spcPts val="2333"/>
                </a:lnSpc>
              </a:pPr>
              <a:r>
                <a:rPr lang="en-US" sz="1666" spc="33" dirty="0" err="1">
                  <a:solidFill>
                    <a:srgbClr val="000000"/>
                  </a:solidFill>
                  <a:latin typeface="Clear Sans"/>
                  <a:ea typeface="Clear Sans"/>
                  <a:cs typeface="Clear Sans"/>
                  <a:sym typeface="Clear Sans"/>
                </a:rPr>
                <a:t>Tænk</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på</a:t>
              </a:r>
              <a:r>
                <a:rPr lang="en-US" sz="1666" spc="33" dirty="0">
                  <a:solidFill>
                    <a:srgbClr val="000000"/>
                  </a:solidFill>
                  <a:latin typeface="Clear Sans"/>
                  <a:ea typeface="Clear Sans"/>
                  <a:cs typeface="Clear Sans"/>
                  <a:sym typeface="Clear Sans"/>
                </a:rPr>
                <a:t> det </a:t>
              </a:r>
              <a:r>
                <a:rPr lang="en-US" sz="1666" spc="33" dirty="0" err="1">
                  <a:solidFill>
                    <a:srgbClr val="000000"/>
                  </a:solidFill>
                  <a:latin typeface="Clear Sans"/>
                  <a:ea typeface="Clear Sans"/>
                  <a:cs typeface="Clear Sans"/>
                  <a:sym typeface="Clear Sans"/>
                </a:rPr>
                <a:t>som</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en</a:t>
              </a:r>
              <a:r>
                <a:rPr lang="en-US" sz="1666" spc="33" dirty="0">
                  <a:solidFill>
                    <a:srgbClr val="000000"/>
                  </a:solidFill>
                  <a:latin typeface="Clear Sans"/>
                  <a:ea typeface="Clear Sans"/>
                  <a:cs typeface="Clear Sans"/>
                  <a:sym typeface="Clear Sans"/>
                </a:rPr>
                <a:t> stilling </a:t>
              </a:r>
              <a:r>
                <a:rPr lang="en-US" sz="1666" spc="33" dirty="0" err="1">
                  <a:solidFill>
                    <a:srgbClr val="000000"/>
                  </a:solidFill>
                  <a:latin typeface="Clear Sans"/>
                  <a:ea typeface="Clear Sans"/>
                  <a:cs typeface="Clear Sans"/>
                  <a:sym typeface="Clear Sans"/>
                </a:rPr>
                <a:t>og</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beskriv</a:t>
              </a:r>
              <a:r>
                <a:rPr lang="en-US" sz="1666" spc="33" dirty="0">
                  <a:solidFill>
                    <a:srgbClr val="000000"/>
                  </a:solidFill>
                  <a:latin typeface="Clear Sans"/>
                  <a:ea typeface="Clear Sans"/>
                  <a:cs typeface="Clear Sans"/>
                  <a:sym typeface="Clear Sans"/>
                </a:rPr>
                <a:t> det. Send det </a:t>
              </a:r>
              <a:r>
                <a:rPr lang="en-US" sz="1666" spc="33" dirty="0" err="1">
                  <a:solidFill>
                    <a:srgbClr val="000000"/>
                  </a:solidFill>
                  <a:latin typeface="Clear Sans"/>
                  <a:ea typeface="Clear Sans"/>
                  <a:cs typeface="Clear Sans"/>
                  <a:sym typeface="Clear Sans"/>
                </a:rPr>
                <a:t>evt</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til</a:t>
              </a:r>
              <a:r>
                <a:rPr lang="en-US" sz="1666" spc="33" dirty="0">
                  <a:solidFill>
                    <a:srgbClr val="000000"/>
                  </a:solidFill>
                  <a:latin typeface="Clear Sans"/>
                  <a:ea typeface="Clear Sans"/>
                  <a:cs typeface="Clear Sans"/>
                  <a:sym typeface="Clear Sans"/>
                </a:rPr>
                <a:t> ssao@4h.dk, </a:t>
              </a:r>
              <a:r>
                <a:rPr lang="en-US" sz="1666" spc="33" dirty="0" err="1">
                  <a:solidFill>
                    <a:srgbClr val="000000"/>
                  </a:solidFill>
                  <a:latin typeface="Clear Sans"/>
                  <a:ea typeface="Clear Sans"/>
                  <a:cs typeface="Clear Sans"/>
                  <a:sym typeface="Clear Sans"/>
                </a:rPr>
                <a:t>så</a:t>
              </a:r>
              <a:r>
                <a:rPr lang="en-US" sz="1666" spc="33" dirty="0">
                  <a:solidFill>
                    <a:srgbClr val="000000"/>
                  </a:solidFill>
                  <a:latin typeface="Clear Sans"/>
                  <a:ea typeface="Clear Sans"/>
                  <a:cs typeface="Clear Sans"/>
                  <a:sym typeface="Clear Sans"/>
                </a:rPr>
                <a:t> det </a:t>
              </a:r>
              <a:r>
                <a:rPr lang="en-US" sz="1666" spc="33" dirty="0" err="1">
                  <a:solidFill>
                    <a:srgbClr val="000000"/>
                  </a:solidFill>
                  <a:latin typeface="Clear Sans"/>
                  <a:ea typeface="Clear Sans"/>
                  <a:cs typeface="Clear Sans"/>
                  <a:sym typeface="Clear Sans"/>
                </a:rPr>
                <a:t>kommer</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på</a:t>
              </a:r>
              <a:r>
                <a:rPr lang="en-US" sz="1666" spc="33" dirty="0">
                  <a:solidFill>
                    <a:srgbClr val="000000"/>
                  </a:solidFill>
                  <a:latin typeface="Clear Sans"/>
                  <a:ea typeface="Clear Sans"/>
                  <a:cs typeface="Clear Sans"/>
                  <a:sym typeface="Clear Sans"/>
                </a:rPr>
                <a:t> frivilligjob.dk</a:t>
              </a:r>
            </a:p>
          </p:txBody>
        </p:sp>
      </p:grpSp>
      <p:grpSp>
        <p:nvGrpSpPr>
          <p:cNvPr id="11" name="Group 11"/>
          <p:cNvGrpSpPr/>
          <p:nvPr/>
        </p:nvGrpSpPr>
        <p:grpSpPr>
          <a:xfrm>
            <a:off x="6485124" y="3414713"/>
            <a:ext cx="2121414" cy="2695581"/>
            <a:chOff x="0" y="-28575"/>
            <a:chExt cx="4242828" cy="5391162"/>
          </a:xfrm>
        </p:grpSpPr>
        <p:sp>
          <p:nvSpPr>
            <p:cNvPr id="12" name="Freeform 12"/>
            <p:cNvSpPr/>
            <p:nvPr/>
          </p:nvSpPr>
          <p:spPr>
            <a:xfrm>
              <a:off x="0" y="1697441"/>
              <a:ext cx="4242828" cy="313560"/>
            </a:xfrm>
            <a:custGeom>
              <a:avLst/>
              <a:gdLst/>
              <a:ahLst/>
              <a:cxnLst/>
              <a:rect l="l" t="t" r="r" b="b"/>
              <a:pathLst>
                <a:path w="4242828" h="313560">
                  <a:moveTo>
                    <a:pt x="0" y="0"/>
                  </a:moveTo>
                  <a:lnTo>
                    <a:pt x="4242828" y="0"/>
                  </a:lnTo>
                  <a:lnTo>
                    <a:pt x="4242828" y="313560"/>
                  </a:lnTo>
                  <a:lnTo>
                    <a:pt x="0" y="313560"/>
                  </a:lnTo>
                  <a:lnTo>
                    <a:pt x="0" y="0"/>
                  </a:lnTo>
                  <a:close/>
                </a:path>
              </a:pathLst>
            </a:custGeom>
            <a:blipFill>
              <a:blip r:embed="rId3">
                <a:extLst>
                  <a:ext uri="{96DAC541-7B7A-43D3-8B79-37D633B846F1}">
                    <asvg:svgBlip xmlns:asvg="http://schemas.microsoft.com/office/drawing/2016/SVG/main" r:embed="rId4"/>
                  </a:ext>
                </a:extLst>
              </a:blip>
              <a:stretch>
                <a:fillRect l="-171" t="-308623" r="-7088" b="-1042730"/>
              </a:stretch>
            </a:blipFill>
          </p:spPr>
          <p:txBody>
            <a:bodyPr/>
            <a:lstStyle/>
            <a:p>
              <a:endParaRPr lang="da-DK"/>
            </a:p>
          </p:txBody>
        </p:sp>
        <p:sp>
          <p:nvSpPr>
            <p:cNvPr id="13" name="TextBox 13"/>
            <p:cNvSpPr txBox="1"/>
            <p:nvPr/>
          </p:nvSpPr>
          <p:spPr>
            <a:xfrm>
              <a:off x="0" y="-28575"/>
              <a:ext cx="4242828" cy="1538882"/>
            </a:xfrm>
            <a:prstGeom prst="rect">
              <a:avLst/>
            </a:prstGeom>
          </p:spPr>
          <p:txBody>
            <a:bodyPr lIns="0" tIns="0" rIns="0" bIns="0" rtlCol="0" anchor="t">
              <a:spAutoFit/>
            </a:bodyPr>
            <a:lstStyle/>
            <a:p>
              <a:pPr>
                <a:lnSpc>
                  <a:spcPts val="3033"/>
                </a:lnSpc>
              </a:pPr>
              <a:r>
                <a:rPr lang="en-US" sz="2333">
                  <a:solidFill>
                    <a:srgbClr val="000000"/>
                  </a:solidFill>
                  <a:latin typeface="Hammersmith One"/>
                  <a:ea typeface="Hammersmith One"/>
                  <a:cs typeface="Hammersmith One"/>
                  <a:sym typeface="Hammersmith One"/>
                </a:rPr>
                <a:t>3. Spred budskabet</a:t>
              </a:r>
            </a:p>
          </p:txBody>
        </p:sp>
        <p:sp>
          <p:nvSpPr>
            <p:cNvPr id="14" name="TextBox 14"/>
            <p:cNvSpPr txBox="1"/>
            <p:nvPr/>
          </p:nvSpPr>
          <p:spPr>
            <a:xfrm>
              <a:off x="0" y="2447687"/>
              <a:ext cx="4242828" cy="2914900"/>
            </a:xfrm>
            <a:prstGeom prst="rect">
              <a:avLst/>
            </a:prstGeom>
          </p:spPr>
          <p:txBody>
            <a:bodyPr lIns="0" tIns="0" rIns="0" bIns="0" rtlCol="0" anchor="t">
              <a:spAutoFit/>
            </a:bodyPr>
            <a:lstStyle/>
            <a:p>
              <a:pPr>
                <a:lnSpc>
                  <a:spcPts val="2333"/>
                </a:lnSpc>
                <a:spcBef>
                  <a:spcPct val="0"/>
                </a:spcBef>
              </a:pPr>
              <a:r>
                <a:rPr lang="en-US" sz="1666" spc="33" dirty="0" err="1">
                  <a:solidFill>
                    <a:srgbClr val="000000"/>
                  </a:solidFill>
                  <a:latin typeface="Clear Sans"/>
                  <a:ea typeface="Clear Sans"/>
                  <a:cs typeface="Clear Sans"/>
                  <a:sym typeface="Clear Sans"/>
                </a:rPr>
                <a:t>Aktiver</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jeres</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netværk</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brug</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sociale</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medier</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lav</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arrangementer</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bestil</a:t>
              </a:r>
              <a:r>
                <a:rPr lang="en-US" sz="1666" spc="33" dirty="0">
                  <a:solidFill>
                    <a:srgbClr val="000000"/>
                  </a:solidFill>
                  <a:latin typeface="Clear Sans"/>
                  <a:ea typeface="Clear Sans"/>
                  <a:cs typeface="Clear Sans"/>
                  <a:sym typeface="Clear Sans"/>
                </a:rPr>
                <a:t>, print </a:t>
              </a:r>
              <a:r>
                <a:rPr lang="en-US" sz="1666" spc="33" dirty="0" err="1">
                  <a:solidFill>
                    <a:srgbClr val="000000"/>
                  </a:solidFill>
                  <a:latin typeface="Clear Sans"/>
                  <a:ea typeface="Clear Sans"/>
                  <a:cs typeface="Clear Sans"/>
                  <a:sym typeface="Clear Sans"/>
                </a:rPr>
                <a:t>eller</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lav</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materiale</a:t>
              </a:r>
              <a:r>
                <a:rPr lang="en-US" sz="1666" spc="33" dirty="0">
                  <a:solidFill>
                    <a:srgbClr val="000000"/>
                  </a:solidFill>
                  <a:latin typeface="Clear Sans"/>
                  <a:ea typeface="Clear Sans"/>
                  <a:cs typeface="Clear Sans"/>
                  <a:sym typeface="Clear Sans"/>
                </a:rPr>
                <a:t> mm. </a:t>
              </a:r>
            </a:p>
          </p:txBody>
        </p:sp>
      </p:grpSp>
      <p:grpSp>
        <p:nvGrpSpPr>
          <p:cNvPr id="15" name="Group 15"/>
          <p:cNvGrpSpPr/>
          <p:nvPr/>
        </p:nvGrpSpPr>
        <p:grpSpPr>
          <a:xfrm>
            <a:off x="9384786" y="3414713"/>
            <a:ext cx="2121414" cy="2400629"/>
            <a:chOff x="0" y="-28575"/>
            <a:chExt cx="4242828" cy="4801258"/>
          </a:xfrm>
        </p:grpSpPr>
        <p:sp>
          <p:nvSpPr>
            <p:cNvPr id="16" name="Freeform 16"/>
            <p:cNvSpPr/>
            <p:nvPr/>
          </p:nvSpPr>
          <p:spPr>
            <a:xfrm>
              <a:off x="0" y="1697441"/>
              <a:ext cx="4242828" cy="313560"/>
            </a:xfrm>
            <a:custGeom>
              <a:avLst/>
              <a:gdLst/>
              <a:ahLst/>
              <a:cxnLst/>
              <a:rect l="l" t="t" r="r" b="b"/>
              <a:pathLst>
                <a:path w="4242828" h="313560">
                  <a:moveTo>
                    <a:pt x="0" y="0"/>
                  </a:moveTo>
                  <a:lnTo>
                    <a:pt x="4242828" y="0"/>
                  </a:lnTo>
                  <a:lnTo>
                    <a:pt x="4242828" y="313560"/>
                  </a:lnTo>
                  <a:lnTo>
                    <a:pt x="0" y="313560"/>
                  </a:lnTo>
                  <a:lnTo>
                    <a:pt x="0" y="0"/>
                  </a:lnTo>
                  <a:close/>
                </a:path>
              </a:pathLst>
            </a:custGeom>
            <a:blipFill>
              <a:blip r:embed="rId3">
                <a:extLst>
                  <a:ext uri="{96DAC541-7B7A-43D3-8B79-37D633B846F1}">
                    <asvg:svgBlip xmlns:asvg="http://schemas.microsoft.com/office/drawing/2016/SVG/main" r:embed="rId4"/>
                  </a:ext>
                </a:extLst>
              </a:blip>
              <a:stretch>
                <a:fillRect l="-171" t="-308623" r="-7088" b="-1042730"/>
              </a:stretch>
            </a:blipFill>
          </p:spPr>
          <p:txBody>
            <a:bodyPr/>
            <a:lstStyle/>
            <a:p>
              <a:endParaRPr lang="da-DK"/>
            </a:p>
          </p:txBody>
        </p:sp>
        <p:sp>
          <p:nvSpPr>
            <p:cNvPr id="17" name="TextBox 17"/>
            <p:cNvSpPr txBox="1"/>
            <p:nvPr/>
          </p:nvSpPr>
          <p:spPr>
            <a:xfrm>
              <a:off x="0" y="-28575"/>
              <a:ext cx="4242828" cy="1538882"/>
            </a:xfrm>
            <a:prstGeom prst="rect">
              <a:avLst/>
            </a:prstGeom>
          </p:spPr>
          <p:txBody>
            <a:bodyPr lIns="0" tIns="0" rIns="0" bIns="0" rtlCol="0" anchor="t">
              <a:spAutoFit/>
            </a:bodyPr>
            <a:lstStyle/>
            <a:p>
              <a:pPr>
                <a:lnSpc>
                  <a:spcPts val="3033"/>
                </a:lnSpc>
              </a:pPr>
              <a:r>
                <a:rPr lang="en-US" sz="2333">
                  <a:solidFill>
                    <a:srgbClr val="000000"/>
                  </a:solidFill>
                  <a:latin typeface="Hammersmith One"/>
                  <a:ea typeface="Hammersmith One"/>
                  <a:cs typeface="Hammersmith One"/>
                  <a:sym typeface="Hammersmith One"/>
                </a:rPr>
                <a:t>4. Den gode velkomst</a:t>
              </a:r>
            </a:p>
          </p:txBody>
        </p:sp>
        <p:sp>
          <p:nvSpPr>
            <p:cNvPr id="18" name="TextBox 18"/>
            <p:cNvSpPr txBox="1"/>
            <p:nvPr/>
          </p:nvSpPr>
          <p:spPr>
            <a:xfrm>
              <a:off x="0" y="2447687"/>
              <a:ext cx="4242828" cy="2324996"/>
            </a:xfrm>
            <a:prstGeom prst="rect">
              <a:avLst/>
            </a:prstGeom>
          </p:spPr>
          <p:txBody>
            <a:bodyPr lIns="0" tIns="0" rIns="0" bIns="0" rtlCol="0" anchor="t">
              <a:spAutoFit/>
            </a:bodyPr>
            <a:lstStyle/>
            <a:p>
              <a:pPr>
                <a:lnSpc>
                  <a:spcPts val="2333"/>
                </a:lnSpc>
                <a:spcBef>
                  <a:spcPct val="0"/>
                </a:spcBef>
              </a:pPr>
              <a:r>
                <a:rPr lang="en-US" sz="1666" spc="33" dirty="0" err="1">
                  <a:solidFill>
                    <a:srgbClr val="000000"/>
                  </a:solidFill>
                  <a:latin typeface="Clear Sans"/>
                  <a:ea typeface="Clear Sans"/>
                  <a:cs typeface="Clear Sans"/>
                  <a:sym typeface="Clear Sans"/>
                </a:rPr>
                <a:t>Hav</a:t>
              </a:r>
              <a:r>
                <a:rPr lang="en-US" sz="1666" spc="33" dirty="0">
                  <a:solidFill>
                    <a:srgbClr val="000000"/>
                  </a:solidFill>
                  <a:latin typeface="Clear Sans"/>
                  <a:ea typeface="Clear Sans"/>
                  <a:cs typeface="Clear Sans"/>
                  <a:sym typeface="Clear Sans"/>
                </a:rPr>
                <a:t> den </a:t>
              </a:r>
              <a:r>
                <a:rPr lang="en-US" sz="1666" spc="33" dirty="0" err="1">
                  <a:solidFill>
                    <a:srgbClr val="000000"/>
                  </a:solidFill>
                  <a:latin typeface="Clear Sans"/>
                  <a:ea typeface="Clear Sans"/>
                  <a:cs typeface="Clear Sans"/>
                  <a:sym typeface="Clear Sans"/>
                </a:rPr>
                <a:t>gode</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velkomst</a:t>
              </a:r>
              <a:r>
                <a:rPr lang="en-US" sz="1666" spc="33" dirty="0">
                  <a:solidFill>
                    <a:srgbClr val="000000"/>
                  </a:solidFill>
                  <a:latin typeface="Clear Sans"/>
                  <a:ea typeface="Clear Sans"/>
                  <a:cs typeface="Clear Sans"/>
                  <a:sym typeface="Clear Sans"/>
                </a:rPr>
                <a:t> for </a:t>
              </a:r>
              <a:r>
                <a:rPr lang="en-US" sz="1666" spc="33" dirty="0" err="1">
                  <a:solidFill>
                    <a:srgbClr val="000000"/>
                  </a:solidFill>
                  <a:latin typeface="Clear Sans"/>
                  <a:ea typeface="Clear Sans"/>
                  <a:cs typeface="Clear Sans"/>
                  <a:sym typeface="Clear Sans"/>
                </a:rPr>
                <a:t>øje</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i</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klubben</a:t>
              </a:r>
              <a:r>
                <a:rPr lang="en-US" sz="1666" spc="33" dirty="0">
                  <a:solidFill>
                    <a:srgbClr val="000000"/>
                  </a:solidFill>
                  <a:latin typeface="Clear Sans"/>
                  <a:ea typeface="Clear Sans"/>
                  <a:cs typeface="Clear Sans"/>
                  <a:sym typeface="Clear Sans"/>
                </a:rPr>
                <a:t> nye </a:t>
              </a:r>
              <a:r>
                <a:rPr lang="en-US" sz="1666" spc="33" dirty="0" err="1">
                  <a:solidFill>
                    <a:srgbClr val="000000"/>
                  </a:solidFill>
                  <a:latin typeface="Clear Sans"/>
                  <a:ea typeface="Clear Sans"/>
                  <a:cs typeface="Clear Sans"/>
                  <a:sym typeface="Clear Sans"/>
                </a:rPr>
                <a:t>frivillige</a:t>
              </a:r>
              <a:r>
                <a:rPr lang="en-US" sz="1666" spc="33" dirty="0">
                  <a:solidFill>
                    <a:srgbClr val="000000"/>
                  </a:solidFill>
                  <a:latin typeface="Clear Sans"/>
                  <a:ea typeface="Clear Sans"/>
                  <a:cs typeface="Clear Sans"/>
                  <a:sym typeface="Clear Sans"/>
                </a:rPr>
                <a:t> for </a:t>
              </a:r>
              <a:r>
                <a:rPr lang="en-US" sz="1666" spc="33" dirty="0" err="1">
                  <a:solidFill>
                    <a:srgbClr val="000000"/>
                  </a:solidFill>
                  <a:latin typeface="Clear Sans"/>
                  <a:ea typeface="Clear Sans"/>
                  <a:cs typeface="Clear Sans"/>
                  <a:sym typeface="Clear Sans"/>
                </a:rPr>
                <a:t>mulighederne</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i</a:t>
              </a:r>
              <a:r>
                <a:rPr lang="en-US" sz="1666" spc="33" dirty="0">
                  <a:solidFill>
                    <a:srgbClr val="000000"/>
                  </a:solidFill>
                  <a:latin typeface="Clear Sans"/>
                  <a:ea typeface="Clear Sans"/>
                  <a:cs typeface="Clear Sans"/>
                  <a:sym typeface="Clear Sans"/>
                </a:rPr>
                <a:t> 4H.</a:t>
              </a:r>
            </a:p>
          </p:txBody>
        </p:sp>
      </p:grpSp>
      <p:sp>
        <p:nvSpPr>
          <p:cNvPr id="19" name="TextBox 19"/>
          <p:cNvSpPr txBox="1"/>
          <p:nvPr/>
        </p:nvSpPr>
        <p:spPr>
          <a:xfrm>
            <a:off x="685800" y="546822"/>
            <a:ext cx="7920738" cy="814262"/>
          </a:xfrm>
          <a:prstGeom prst="rect">
            <a:avLst/>
          </a:prstGeom>
        </p:spPr>
        <p:txBody>
          <a:bodyPr lIns="0" tIns="0" rIns="0" bIns="0" rtlCol="0" anchor="t">
            <a:spAutoFit/>
          </a:bodyPr>
          <a:lstStyle/>
          <a:p>
            <a:pPr>
              <a:lnSpc>
                <a:spcPts val="6233"/>
              </a:lnSpc>
              <a:spcBef>
                <a:spcPct val="0"/>
              </a:spcBef>
            </a:pPr>
            <a:r>
              <a:rPr lang="en-US" sz="5666" spc="-56">
                <a:solidFill>
                  <a:srgbClr val="FFFFFF"/>
                </a:solidFill>
                <a:latin typeface="Hammersmith One"/>
                <a:ea typeface="Hammersmith One"/>
                <a:cs typeface="Hammersmith One"/>
                <a:sym typeface="Hammersmith One"/>
              </a:rPr>
              <a:t>Rekrutteringsprocessen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A08691B-F659-139F-0D37-28D5D847C7D0}"/>
              </a:ext>
            </a:extLst>
          </p:cNvPr>
          <p:cNvSpPr/>
          <p:nvPr/>
        </p:nvSpPr>
        <p:spPr>
          <a:xfrm>
            <a:off x="-836579" y="-149634"/>
            <a:ext cx="14591489" cy="8418145"/>
          </a:xfrm>
          <a:prstGeom prst="rect">
            <a:avLst/>
          </a:prstGeom>
          <a:solidFill>
            <a:srgbClr val="00AB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Freeform 2"/>
          <p:cNvSpPr/>
          <p:nvPr/>
        </p:nvSpPr>
        <p:spPr>
          <a:xfrm>
            <a:off x="-176812" y="-149634"/>
            <a:ext cx="12545623" cy="4733089"/>
          </a:xfrm>
          <a:custGeom>
            <a:avLst/>
            <a:gdLst/>
            <a:ahLst/>
            <a:cxnLst/>
            <a:rect l="l" t="t" r="r" b="b"/>
            <a:pathLst>
              <a:path w="18818435" h="7099634">
                <a:moveTo>
                  <a:pt x="0" y="0"/>
                </a:moveTo>
                <a:lnTo>
                  <a:pt x="18818436" y="0"/>
                </a:lnTo>
                <a:lnTo>
                  <a:pt x="18818436" y="7099634"/>
                </a:lnTo>
                <a:lnTo>
                  <a:pt x="0" y="7099634"/>
                </a:lnTo>
                <a:lnTo>
                  <a:pt x="0" y="0"/>
                </a:lnTo>
                <a:close/>
              </a:path>
            </a:pathLst>
          </a:custGeom>
          <a:blipFill>
            <a:blip r:embed="rId3"/>
            <a:stretch>
              <a:fillRect t="-38193" b="-38193"/>
            </a:stretch>
          </a:blipFill>
        </p:spPr>
        <p:txBody>
          <a:bodyPr/>
          <a:lstStyle/>
          <a:p>
            <a:endParaRPr lang="da-DK"/>
          </a:p>
        </p:txBody>
      </p:sp>
      <p:sp>
        <p:nvSpPr>
          <p:cNvPr id="4" name="TextBox 4"/>
          <p:cNvSpPr txBox="1"/>
          <p:nvPr/>
        </p:nvSpPr>
        <p:spPr>
          <a:xfrm>
            <a:off x="685800" y="5341844"/>
            <a:ext cx="6776126" cy="814262"/>
          </a:xfrm>
          <a:prstGeom prst="rect">
            <a:avLst/>
          </a:prstGeom>
        </p:spPr>
        <p:txBody>
          <a:bodyPr lIns="0" tIns="0" rIns="0" bIns="0" rtlCol="0" anchor="t">
            <a:spAutoFit/>
          </a:bodyPr>
          <a:lstStyle/>
          <a:p>
            <a:pPr>
              <a:lnSpc>
                <a:spcPts val="6233"/>
              </a:lnSpc>
              <a:spcBef>
                <a:spcPct val="0"/>
              </a:spcBef>
            </a:pPr>
            <a:r>
              <a:rPr lang="en-US" sz="5666">
                <a:solidFill>
                  <a:srgbClr val="FFFFFF"/>
                </a:solidFill>
                <a:latin typeface="Hammersmith One"/>
                <a:ea typeface="Hammersmith One"/>
                <a:cs typeface="Hammersmith One"/>
                <a:sym typeface="Hammersmith One"/>
              </a:rPr>
              <a:t>Forberedelse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0" y="1506537"/>
            <a:ext cx="5410200" cy="4661682"/>
            <a:chOff x="0" y="-28575"/>
            <a:chExt cx="10820400" cy="9323364"/>
          </a:xfrm>
        </p:grpSpPr>
        <p:sp>
          <p:nvSpPr>
            <p:cNvPr id="3" name="TextBox 3"/>
            <p:cNvSpPr txBox="1"/>
            <p:nvPr/>
          </p:nvSpPr>
          <p:spPr>
            <a:xfrm>
              <a:off x="0" y="-28575"/>
              <a:ext cx="10820400" cy="635558"/>
            </a:xfrm>
            <a:prstGeom prst="rect">
              <a:avLst/>
            </a:prstGeom>
          </p:spPr>
          <p:txBody>
            <a:bodyPr lIns="0" tIns="0" rIns="0" bIns="0" rtlCol="0" anchor="t">
              <a:spAutoFit/>
            </a:bodyPr>
            <a:lstStyle/>
            <a:p>
              <a:pPr>
                <a:lnSpc>
                  <a:spcPts val="2600"/>
                </a:lnSpc>
              </a:pPr>
              <a:r>
                <a:rPr lang="en-US" sz="2000" spc="80" dirty="0">
                  <a:solidFill>
                    <a:srgbClr val="000000"/>
                  </a:solidFill>
                  <a:latin typeface="Clear Sans Medium"/>
                  <a:ea typeface="Clear Sans Medium"/>
                  <a:cs typeface="Clear Sans Medium"/>
                  <a:sym typeface="Clear Sans Medium"/>
                </a:rPr>
                <a:t>FORBEREDELSE</a:t>
              </a:r>
            </a:p>
          </p:txBody>
        </p:sp>
        <p:sp>
          <p:nvSpPr>
            <p:cNvPr id="4" name="TextBox 4"/>
            <p:cNvSpPr txBox="1"/>
            <p:nvPr/>
          </p:nvSpPr>
          <p:spPr>
            <a:xfrm>
              <a:off x="0" y="1547283"/>
              <a:ext cx="10820400" cy="7747506"/>
            </a:xfrm>
            <a:prstGeom prst="rect">
              <a:avLst/>
            </a:prstGeom>
          </p:spPr>
          <p:txBody>
            <a:bodyPr lIns="0" tIns="0" rIns="0" bIns="0" rtlCol="0" anchor="t">
              <a:spAutoFit/>
            </a:bodyPr>
            <a:lstStyle/>
            <a:p>
              <a:pPr>
                <a:lnSpc>
                  <a:spcPts val="6066"/>
                </a:lnSpc>
              </a:pPr>
              <a:r>
                <a:rPr lang="en-US" sz="4666" spc="-93" dirty="0" err="1">
                  <a:solidFill>
                    <a:srgbClr val="000000"/>
                  </a:solidFill>
                  <a:latin typeface="Clear Sans"/>
                  <a:ea typeface="Clear Sans"/>
                  <a:cs typeface="Clear Sans"/>
                  <a:sym typeface="Clear Sans"/>
                </a:rPr>
                <a:t>Hvem</a:t>
              </a:r>
              <a:r>
                <a:rPr lang="en-US" sz="4666" spc="-93" dirty="0">
                  <a:solidFill>
                    <a:srgbClr val="000000"/>
                  </a:solidFill>
                  <a:latin typeface="Clear Sans"/>
                  <a:ea typeface="Clear Sans"/>
                  <a:cs typeface="Clear Sans"/>
                  <a:sym typeface="Clear Sans"/>
                </a:rPr>
                <a:t> </a:t>
              </a:r>
              <a:r>
                <a:rPr lang="en-US" sz="4666" spc="-93" dirty="0" err="1">
                  <a:solidFill>
                    <a:srgbClr val="000000"/>
                  </a:solidFill>
                  <a:latin typeface="Clear Sans"/>
                  <a:ea typeface="Clear Sans"/>
                  <a:cs typeface="Clear Sans"/>
                  <a:sym typeface="Clear Sans"/>
                </a:rPr>
                <a:t>leder</a:t>
              </a:r>
              <a:r>
                <a:rPr lang="en-US" sz="4666" spc="-93" dirty="0">
                  <a:solidFill>
                    <a:srgbClr val="000000"/>
                  </a:solidFill>
                  <a:latin typeface="Clear Sans"/>
                  <a:ea typeface="Clear Sans"/>
                  <a:cs typeface="Clear Sans"/>
                  <a:sym typeface="Clear Sans"/>
                </a:rPr>
                <a:t> I </a:t>
              </a:r>
              <a:r>
                <a:rPr lang="en-US" sz="4666" spc="-93" dirty="0" err="1">
                  <a:solidFill>
                    <a:srgbClr val="000000"/>
                  </a:solidFill>
                  <a:latin typeface="Clear Sans"/>
                  <a:ea typeface="Clear Sans"/>
                  <a:cs typeface="Clear Sans"/>
                  <a:sym typeface="Clear Sans"/>
                </a:rPr>
                <a:t>efter</a:t>
              </a:r>
              <a:r>
                <a:rPr lang="en-US" sz="4666" spc="-93" dirty="0">
                  <a:solidFill>
                    <a:srgbClr val="000000"/>
                  </a:solidFill>
                  <a:latin typeface="Clear Sans"/>
                  <a:ea typeface="Clear Sans"/>
                  <a:cs typeface="Clear Sans"/>
                  <a:sym typeface="Clear Sans"/>
                </a:rPr>
                <a:t>, </a:t>
              </a:r>
              <a:r>
                <a:rPr lang="en-US" sz="4666" spc="-93" dirty="0" err="1">
                  <a:solidFill>
                    <a:srgbClr val="000000"/>
                  </a:solidFill>
                  <a:latin typeface="Clear Sans"/>
                  <a:ea typeface="Clear Sans"/>
                  <a:cs typeface="Clear Sans"/>
                  <a:sym typeface="Clear Sans"/>
                </a:rPr>
                <a:t>hvad</a:t>
              </a:r>
              <a:r>
                <a:rPr lang="en-US" sz="4666" spc="-93" dirty="0">
                  <a:solidFill>
                    <a:srgbClr val="000000"/>
                  </a:solidFill>
                  <a:latin typeface="Clear Sans"/>
                  <a:ea typeface="Clear Sans"/>
                  <a:cs typeface="Clear Sans"/>
                  <a:sym typeface="Clear Sans"/>
                </a:rPr>
                <a:t> </a:t>
              </a:r>
              <a:r>
                <a:rPr lang="en-US" sz="4666" spc="-93" dirty="0" err="1">
                  <a:solidFill>
                    <a:srgbClr val="000000"/>
                  </a:solidFill>
                  <a:latin typeface="Clear Sans"/>
                  <a:ea typeface="Clear Sans"/>
                  <a:cs typeface="Clear Sans"/>
                  <a:sym typeface="Clear Sans"/>
                </a:rPr>
                <a:t>skal</a:t>
              </a:r>
              <a:r>
                <a:rPr lang="en-US" sz="4666" spc="-93" dirty="0">
                  <a:solidFill>
                    <a:srgbClr val="000000"/>
                  </a:solidFill>
                  <a:latin typeface="Clear Sans"/>
                  <a:ea typeface="Clear Sans"/>
                  <a:cs typeface="Clear Sans"/>
                  <a:sym typeface="Clear Sans"/>
                </a:rPr>
                <a:t> de </a:t>
              </a:r>
              <a:r>
                <a:rPr lang="en-US" sz="4666" spc="-93" dirty="0" err="1">
                  <a:solidFill>
                    <a:srgbClr val="000000"/>
                  </a:solidFill>
                  <a:latin typeface="Clear Sans"/>
                  <a:ea typeface="Clear Sans"/>
                  <a:cs typeface="Clear Sans"/>
                  <a:sym typeface="Clear Sans"/>
                </a:rPr>
                <a:t>kunne</a:t>
              </a:r>
              <a:r>
                <a:rPr lang="en-US" sz="4666" spc="-93" dirty="0">
                  <a:solidFill>
                    <a:srgbClr val="000000"/>
                  </a:solidFill>
                  <a:latin typeface="Clear Sans"/>
                  <a:ea typeface="Clear Sans"/>
                  <a:cs typeface="Clear Sans"/>
                  <a:sym typeface="Clear Sans"/>
                </a:rPr>
                <a:t> </a:t>
              </a:r>
              <a:r>
                <a:rPr lang="en-US" sz="4666" spc="-93" dirty="0" err="1">
                  <a:solidFill>
                    <a:srgbClr val="000000"/>
                  </a:solidFill>
                  <a:latin typeface="Clear Sans"/>
                  <a:ea typeface="Clear Sans"/>
                  <a:cs typeface="Clear Sans"/>
                  <a:sym typeface="Clear Sans"/>
                </a:rPr>
                <a:t>og</a:t>
              </a:r>
              <a:r>
                <a:rPr lang="en-US" sz="4666" spc="-93" dirty="0">
                  <a:solidFill>
                    <a:srgbClr val="000000"/>
                  </a:solidFill>
                  <a:latin typeface="Clear Sans"/>
                  <a:ea typeface="Clear Sans"/>
                  <a:cs typeface="Clear Sans"/>
                  <a:sym typeface="Clear Sans"/>
                </a:rPr>
                <a:t> </a:t>
              </a:r>
              <a:r>
                <a:rPr lang="en-US" sz="4666" spc="-93" dirty="0" err="1">
                  <a:solidFill>
                    <a:srgbClr val="000000"/>
                  </a:solidFill>
                  <a:latin typeface="Clear Sans"/>
                  <a:ea typeface="Clear Sans"/>
                  <a:cs typeface="Clear Sans"/>
                  <a:sym typeface="Clear Sans"/>
                </a:rPr>
                <a:t>hvad</a:t>
              </a:r>
              <a:r>
                <a:rPr lang="en-US" sz="4666" spc="-93" dirty="0">
                  <a:solidFill>
                    <a:srgbClr val="000000"/>
                  </a:solidFill>
                  <a:latin typeface="Clear Sans"/>
                  <a:ea typeface="Clear Sans"/>
                  <a:cs typeface="Clear Sans"/>
                  <a:sym typeface="Clear Sans"/>
                </a:rPr>
                <a:t> </a:t>
              </a:r>
              <a:r>
                <a:rPr lang="en-US" sz="4666" spc="-93" dirty="0" err="1">
                  <a:solidFill>
                    <a:srgbClr val="000000"/>
                  </a:solidFill>
                  <a:latin typeface="Clear Sans"/>
                  <a:ea typeface="Clear Sans"/>
                  <a:cs typeface="Clear Sans"/>
                  <a:sym typeface="Clear Sans"/>
                </a:rPr>
                <a:t>får</a:t>
              </a:r>
              <a:r>
                <a:rPr lang="en-US" sz="4666" spc="-93" dirty="0">
                  <a:solidFill>
                    <a:srgbClr val="000000"/>
                  </a:solidFill>
                  <a:latin typeface="Clear Sans"/>
                  <a:ea typeface="Clear Sans"/>
                  <a:cs typeface="Clear Sans"/>
                  <a:sym typeface="Clear Sans"/>
                </a:rPr>
                <a:t> de </a:t>
              </a:r>
              <a:r>
                <a:rPr lang="en-US" sz="4666" spc="-93" dirty="0" err="1">
                  <a:solidFill>
                    <a:srgbClr val="000000"/>
                  </a:solidFill>
                  <a:latin typeface="Clear Sans"/>
                  <a:ea typeface="Clear Sans"/>
                  <a:cs typeface="Clear Sans"/>
                  <a:sym typeface="Clear Sans"/>
                </a:rPr>
                <a:t>ud</a:t>
              </a:r>
              <a:r>
                <a:rPr lang="en-US" sz="4666" spc="-93" dirty="0">
                  <a:solidFill>
                    <a:srgbClr val="000000"/>
                  </a:solidFill>
                  <a:latin typeface="Clear Sans"/>
                  <a:ea typeface="Clear Sans"/>
                  <a:cs typeface="Clear Sans"/>
                  <a:sym typeface="Clear Sans"/>
                </a:rPr>
                <a:t> </a:t>
              </a:r>
              <a:r>
                <a:rPr lang="en-US" sz="4666" spc="-93" dirty="0" err="1">
                  <a:solidFill>
                    <a:srgbClr val="000000"/>
                  </a:solidFill>
                  <a:latin typeface="Clear Sans"/>
                  <a:ea typeface="Clear Sans"/>
                  <a:cs typeface="Clear Sans"/>
                  <a:sym typeface="Clear Sans"/>
                </a:rPr>
                <a:t>af</a:t>
              </a:r>
              <a:r>
                <a:rPr lang="en-US" sz="4666" spc="-93" dirty="0">
                  <a:solidFill>
                    <a:srgbClr val="000000"/>
                  </a:solidFill>
                  <a:latin typeface="Clear Sans"/>
                  <a:ea typeface="Clear Sans"/>
                  <a:cs typeface="Clear Sans"/>
                  <a:sym typeface="Clear Sans"/>
                </a:rPr>
                <a:t> at </a:t>
              </a:r>
              <a:r>
                <a:rPr lang="en-US" sz="4666" spc="-93" dirty="0" err="1">
                  <a:solidFill>
                    <a:srgbClr val="000000"/>
                  </a:solidFill>
                  <a:latin typeface="Clear Sans"/>
                  <a:ea typeface="Clear Sans"/>
                  <a:cs typeface="Clear Sans"/>
                  <a:sym typeface="Clear Sans"/>
                </a:rPr>
                <a:t>være</a:t>
              </a:r>
              <a:r>
                <a:rPr lang="en-US" sz="4666" spc="-93" dirty="0">
                  <a:solidFill>
                    <a:srgbClr val="000000"/>
                  </a:solidFill>
                  <a:latin typeface="Clear Sans"/>
                  <a:ea typeface="Clear Sans"/>
                  <a:cs typeface="Clear Sans"/>
                  <a:sym typeface="Clear Sans"/>
                </a:rPr>
                <a:t> </a:t>
              </a:r>
              <a:r>
                <a:rPr lang="en-US" sz="4666" spc="-93" dirty="0" err="1">
                  <a:solidFill>
                    <a:srgbClr val="000000"/>
                  </a:solidFill>
                  <a:latin typeface="Clear Sans"/>
                  <a:ea typeface="Clear Sans"/>
                  <a:cs typeface="Clear Sans"/>
                  <a:sym typeface="Clear Sans"/>
                </a:rPr>
                <a:t>frivillig</a:t>
              </a:r>
              <a:r>
                <a:rPr lang="en-US" sz="4666" spc="-93" dirty="0">
                  <a:solidFill>
                    <a:srgbClr val="000000"/>
                  </a:solidFill>
                  <a:latin typeface="Clear Sans"/>
                  <a:ea typeface="Clear Sans"/>
                  <a:cs typeface="Clear Sans"/>
                  <a:sym typeface="Clear Sans"/>
                </a:rPr>
                <a:t> </a:t>
              </a:r>
              <a:r>
                <a:rPr lang="en-US" sz="4666" spc="-93" dirty="0" err="1">
                  <a:solidFill>
                    <a:srgbClr val="000000"/>
                  </a:solidFill>
                  <a:latin typeface="Clear Sans"/>
                  <a:ea typeface="Clear Sans"/>
                  <a:cs typeface="Clear Sans"/>
                  <a:sym typeface="Clear Sans"/>
                </a:rPr>
                <a:t>i</a:t>
              </a:r>
              <a:r>
                <a:rPr lang="en-US" sz="4666" spc="-93" dirty="0">
                  <a:solidFill>
                    <a:srgbClr val="000000"/>
                  </a:solidFill>
                  <a:latin typeface="Clear Sans"/>
                  <a:ea typeface="Clear Sans"/>
                  <a:cs typeface="Clear Sans"/>
                  <a:sym typeface="Clear Sans"/>
                </a:rPr>
                <a:t> </a:t>
              </a:r>
              <a:r>
                <a:rPr lang="en-US" sz="4666" spc="-93" dirty="0" err="1">
                  <a:solidFill>
                    <a:srgbClr val="000000"/>
                  </a:solidFill>
                  <a:latin typeface="Clear Sans"/>
                  <a:ea typeface="Clear Sans"/>
                  <a:cs typeface="Clear Sans"/>
                  <a:sym typeface="Clear Sans"/>
                </a:rPr>
                <a:t>jeres</a:t>
              </a:r>
              <a:r>
                <a:rPr lang="en-US" sz="4666" spc="-93" dirty="0">
                  <a:solidFill>
                    <a:srgbClr val="000000"/>
                  </a:solidFill>
                  <a:latin typeface="Clear Sans"/>
                  <a:ea typeface="Clear Sans"/>
                  <a:cs typeface="Clear Sans"/>
                  <a:sym typeface="Clear Sans"/>
                </a:rPr>
                <a:t> 4H-klub.  </a:t>
              </a:r>
            </a:p>
          </p:txBody>
        </p:sp>
      </p:grpSp>
      <p:grpSp>
        <p:nvGrpSpPr>
          <p:cNvPr id="5" name="Group 5"/>
          <p:cNvGrpSpPr/>
          <p:nvPr/>
        </p:nvGrpSpPr>
        <p:grpSpPr>
          <a:xfrm rot="5400000">
            <a:off x="-2307259" y="1308601"/>
            <a:ext cx="8482877" cy="4240799"/>
            <a:chOff x="0" y="0"/>
            <a:chExt cx="16965753" cy="8481598"/>
          </a:xfrm>
        </p:grpSpPr>
        <p:sp>
          <p:nvSpPr>
            <p:cNvPr id="6" name="Freeform 6"/>
            <p:cNvSpPr/>
            <p:nvPr/>
          </p:nvSpPr>
          <p:spPr>
            <a:xfrm rot="-5400000">
              <a:off x="8480553" y="-3602"/>
              <a:ext cx="8481598" cy="8488802"/>
            </a:xfrm>
            <a:custGeom>
              <a:avLst/>
              <a:gdLst/>
              <a:ahLst/>
              <a:cxnLst/>
              <a:rect l="l" t="t" r="r" b="b"/>
              <a:pathLst>
                <a:path w="8481598" h="8488802">
                  <a:moveTo>
                    <a:pt x="0" y="0"/>
                  </a:moveTo>
                  <a:lnTo>
                    <a:pt x="8481598" y="0"/>
                  </a:lnTo>
                  <a:lnTo>
                    <a:pt x="8481598" y="8488802"/>
                  </a:lnTo>
                  <a:lnTo>
                    <a:pt x="0" y="8488802"/>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sp>
          <p:nvSpPr>
            <p:cNvPr id="7" name="Freeform 7"/>
            <p:cNvSpPr/>
            <p:nvPr/>
          </p:nvSpPr>
          <p:spPr>
            <a:xfrm rot="-5400000">
              <a:off x="3602" y="-3602"/>
              <a:ext cx="8481598" cy="8488802"/>
            </a:xfrm>
            <a:custGeom>
              <a:avLst/>
              <a:gdLst/>
              <a:ahLst/>
              <a:cxnLst/>
              <a:rect l="l" t="t" r="r" b="b"/>
              <a:pathLst>
                <a:path w="8481598" h="8488802">
                  <a:moveTo>
                    <a:pt x="0" y="0"/>
                  </a:moveTo>
                  <a:lnTo>
                    <a:pt x="8481598" y="0"/>
                  </a:lnTo>
                  <a:lnTo>
                    <a:pt x="8481598" y="8488802"/>
                  </a:lnTo>
                  <a:lnTo>
                    <a:pt x="0" y="8488802"/>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grpSp>
      <p:sp>
        <p:nvSpPr>
          <p:cNvPr id="9" name="object 1">
            <a:extLst>
              <a:ext uri="{FF2B5EF4-FFF2-40B4-BE49-F238E27FC236}">
                <a16:creationId xmlns:a16="http://schemas.microsoft.com/office/drawing/2014/main" id="{54646671-4CAB-926A-D55B-CCF1F3FEBB69}"/>
              </a:ext>
            </a:extLst>
          </p:cNvPr>
          <p:cNvSpPr/>
          <p:nvPr/>
        </p:nvSpPr>
        <p:spPr>
          <a:xfrm>
            <a:off x="452160" y="272488"/>
            <a:ext cx="4544359" cy="6133351"/>
          </a:xfrm>
          <a:prstGeom prst="rect">
            <a:avLst/>
          </a:prstGeom>
          <a:blipFill>
            <a:blip r:embed="rId5" cstate="print"/>
            <a:stretch>
              <a:fillRect l="-139928"/>
            </a:stretch>
          </a:blipFill>
        </p:spPr>
        <p:txBody>
          <a:bodyPr wrap="square" lIns="0" tIns="0" rIns="0" bIns="0" rtlCol="0">
            <a:spAutoFit/>
          </a:bodyPr>
          <a:lstStyle/>
          <a:p>
            <a:endParaRPr lang="da-DK"/>
          </a:p>
        </p:txBody>
      </p:sp>
    </p:spTree>
    <p:extLst>
      <p:ext uri="{BB962C8B-B14F-4D97-AF65-F5344CB8AC3E}">
        <p14:creationId xmlns:p14="http://schemas.microsoft.com/office/powerpoint/2010/main" val="506175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E184FB8-051F-E145-5E18-3C2996932D0E}"/>
              </a:ext>
            </a:extLst>
          </p:cNvPr>
          <p:cNvSpPr/>
          <p:nvPr/>
        </p:nvSpPr>
        <p:spPr>
          <a:xfrm>
            <a:off x="-836579" y="-149634"/>
            <a:ext cx="14591489" cy="8418145"/>
          </a:xfrm>
          <a:prstGeom prst="rect">
            <a:avLst/>
          </a:prstGeom>
          <a:solidFill>
            <a:srgbClr val="00AB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Freeform 2"/>
          <p:cNvSpPr/>
          <p:nvPr/>
        </p:nvSpPr>
        <p:spPr>
          <a:xfrm>
            <a:off x="-176812" y="-149634"/>
            <a:ext cx="12545623" cy="4733089"/>
          </a:xfrm>
          <a:custGeom>
            <a:avLst/>
            <a:gdLst/>
            <a:ahLst/>
            <a:cxnLst/>
            <a:rect l="l" t="t" r="r" b="b"/>
            <a:pathLst>
              <a:path w="18818435" h="7099634">
                <a:moveTo>
                  <a:pt x="0" y="0"/>
                </a:moveTo>
                <a:lnTo>
                  <a:pt x="18818436" y="0"/>
                </a:lnTo>
                <a:lnTo>
                  <a:pt x="18818436" y="7099634"/>
                </a:lnTo>
                <a:lnTo>
                  <a:pt x="0" y="7099634"/>
                </a:lnTo>
                <a:lnTo>
                  <a:pt x="0" y="0"/>
                </a:lnTo>
                <a:close/>
              </a:path>
            </a:pathLst>
          </a:custGeom>
          <a:blipFill>
            <a:blip r:embed="rId3"/>
            <a:stretch>
              <a:fillRect t="-38193" b="-38193"/>
            </a:stretch>
          </a:blipFill>
        </p:spPr>
        <p:txBody>
          <a:bodyPr/>
          <a:lstStyle/>
          <a:p>
            <a:endParaRPr lang="da-DK"/>
          </a:p>
        </p:txBody>
      </p:sp>
      <p:sp>
        <p:nvSpPr>
          <p:cNvPr id="4" name="TextBox 4"/>
          <p:cNvSpPr txBox="1"/>
          <p:nvPr/>
        </p:nvSpPr>
        <p:spPr>
          <a:xfrm>
            <a:off x="685800" y="5341844"/>
            <a:ext cx="6776126" cy="814262"/>
          </a:xfrm>
          <a:prstGeom prst="rect">
            <a:avLst/>
          </a:prstGeom>
        </p:spPr>
        <p:txBody>
          <a:bodyPr lIns="0" tIns="0" rIns="0" bIns="0" rtlCol="0" anchor="t">
            <a:spAutoFit/>
          </a:bodyPr>
          <a:lstStyle/>
          <a:p>
            <a:pPr>
              <a:lnSpc>
                <a:spcPts val="6233"/>
              </a:lnSpc>
              <a:spcBef>
                <a:spcPct val="0"/>
              </a:spcBef>
            </a:pPr>
            <a:r>
              <a:rPr lang="en-US" sz="5666">
                <a:solidFill>
                  <a:srgbClr val="FFFFFF"/>
                </a:solidFill>
                <a:latin typeface="Hammersmith One"/>
                <a:ea typeface="Hammersmith One"/>
                <a:cs typeface="Hammersmith One"/>
                <a:sym typeface="Hammersmith One"/>
              </a:rPr>
              <a:t>Stillingsopslag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0" y="738188"/>
            <a:ext cx="5410200" cy="5422146"/>
            <a:chOff x="0" y="-28575"/>
            <a:chExt cx="10820400" cy="10844292"/>
          </a:xfrm>
        </p:grpSpPr>
        <p:sp>
          <p:nvSpPr>
            <p:cNvPr id="3" name="TextBox 3"/>
            <p:cNvSpPr txBox="1"/>
            <p:nvPr/>
          </p:nvSpPr>
          <p:spPr>
            <a:xfrm>
              <a:off x="0" y="-28575"/>
              <a:ext cx="10820400" cy="635558"/>
            </a:xfrm>
            <a:prstGeom prst="rect">
              <a:avLst/>
            </a:prstGeom>
          </p:spPr>
          <p:txBody>
            <a:bodyPr lIns="0" tIns="0" rIns="0" bIns="0" rtlCol="0" anchor="t">
              <a:spAutoFit/>
            </a:bodyPr>
            <a:lstStyle/>
            <a:p>
              <a:pPr>
                <a:lnSpc>
                  <a:spcPts val="2600"/>
                </a:lnSpc>
              </a:pPr>
              <a:r>
                <a:rPr lang="en-US" sz="2000" spc="80">
                  <a:solidFill>
                    <a:srgbClr val="000000"/>
                  </a:solidFill>
                  <a:latin typeface="Clear Sans Medium"/>
                  <a:ea typeface="Clear Sans Medium"/>
                  <a:cs typeface="Clear Sans Medium"/>
                  <a:sym typeface="Clear Sans Medium"/>
                </a:rPr>
                <a:t>SKRIV ET STILLINGSOPSLAG</a:t>
              </a:r>
            </a:p>
          </p:txBody>
        </p:sp>
        <p:sp>
          <p:nvSpPr>
            <p:cNvPr id="4" name="TextBox 4"/>
            <p:cNvSpPr txBox="1"/>
            <p:nvPr/>
          </p:nvSpPr>
          <p:spPr>
            <a:xfrm>
              <a:off x="0" y="1547283"/>
              <a:ext cx="10820400" cy="9268434"/>
            </a:xfrm>
            <a:prstGeom prst="rect">
              <a:avLst/>
            </a:prstGeom>
          </p:spPr>
          <p:txBody>
            <a:bodyPr lIns="0" tIns="0" rIns="0" bIns="0" rtlCol="0" anchor="t">
              <a:spAutoFit/>
            </a:bodyPr>
            <a:lstStyle/>
            <a:p>
              <a:pPr>
                <a:lnSpc>
                  <a:spcPts val="6066"/>
                </a:lnSpc>
              </a:pPr>
              <a:r>
                <a:rPr lang="en-US" sz="4666" spc="-93">
                  <a:solidFill>
                    <a:srgbClr val="000000"/>
                  </a:solidFill>
                  <a:latin typeface="Clear Sans"/>
                  <a:ea typeface="Clear Sans"/>
                  <a:cs typeface="Clear Sans"/>
                  <a:sym typeface="Clear Sans"/>
                </a:rPr>
                <a:t>Fortæl potentielle frivillige hvem I leder efter, hvilke opgaver man skal udføre, hvad man får ud af at være frivillige mm.</a:t>
              </a:r>
            </a:p>
          </p:txBody>
        </p:sp>
      </p:grpSp>
      <p:grpSp>
        <p:nvGrpSpPr>
          <p:cNvPr id="5" name="Group 5"/>
          <p:cNvGrpSpPr/>
          <p:nvPr/>
        </p:nvGrpSpPr>
        <p:grpSpPr>
          <a:xfrm rot="5400000">
            <a:off x="-2307259" y="1308601"/>
            <a:ext cx="8482877" cy="4240799"/>
            <a:chOff x="0" y="0"/>
            <a:chExt cx="16965753" cy="8481598"/>
          </a:xfrm>
        </p:grpSpPr>
        <p:sp>
          <p:nvSpPr>
            <p:cNvPr id="6" name="Freeform 6"/>
            <p:cNvSpPr/>
            <p:nvPr/>
          </p:nvSpPr>
          <p:spPr>
            <a:xfrm rot="-5400000">
              <a:off x="8480553" y="-3602"/>
              <a:ext cx="8481598" cy="8488802"/>
            </a:xfrm>
            <a:custGeom>
              <a:avLst/>
              <a:gdLst/>
              <a:ahLst/>
              <a:cxnLst/>
              <a:rect l="l" t="t" r="r" b="b"/>
              <a:pathLst>
                <a:path w="8481598" h="8488802">
                  <a:moveTo>
                    <a:pt x="0" y="0"/>
                  </a:moveTo>
                  <a:lnTo>
                    <a:pt x="8481598" y="0"/>
                  </a:lnTo>
                  <a:lnTo>
                    <a:pt x="8481598" y="8488802"/>
                  </a:lnTo>
                  <a:lnTo>
                    <a:pt x="0" y="8488802"/>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sp>
          <p:nvSpPr>
            <p:cNvPr id="7" name="Freeform 7"/>
            <p:cNvSpPr/>
            <p:nvPr/>
          </p:nvSpPr>
          <p:spPr>
            <a:xfrm rot="-5400000">
              <a:off x="3602" y="-3602"/>
              <a:ext cx="8481598" cy="8488802"/>
            </a:xfrm>
            <a:custGeom>
              <a:avLst/>
              <a:gdLst/>
              <a:ahLst/>
              <a:cxnLst/>
              <a:rect l="l" t="t" r="r" b="b"/>
              <a:pathLst>
                <a:path w="8481598" h="8488802">
                  <a:moveTo>
                    <a:pt x="0" y="0"/>
                  </a:moveTo>
                  <a:lnTo>
                    <a:pt x="8481598" y="0"/>
                  </a:lnTo>
                  <a:lnTo>
                    <a:pt x="8481598" y="8488802"/>
                  </a:lnTo>
                  <a:lnTo>
                    <a:pt x="0" y="8488802"/>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grpSp>
      <p:sp>
        <p:nvSpPr>
          <p:cNvPr id="8" name="Freeform 8"/>
          <p:cNvSpPr/>
          <p:nvPr/>
        </p:nvSpPr>
        <p:spPr>
          <a:xfrm>
            <a:off x="452160" y="452161"/>
            <a:ext cx="4701900" cy="5953679"/>
          </a:xfrm>
          <a:custGeom>
            <a:avLst/>
            <a:gdLst/>
            <a:ahLst/>
            <a:cxnLst/>
            <a:rect l="l" t="t" r="r" b="b"/>
            <a:pathLst>
              <a:path w="7052850" h="8930519">
                <a:moveTo>
                  <a:pt x="0" y="0"/>
                </a:moveTo>
                <a:lnTo>
                  <a:pt x="7052850" y="0"/>
                </a:lnTo>
                <a:lnTo>
                  <a:pt x="7052850" y="8930520"/>
                </a:lnTo>
                <a:lnTo>
                  <a:pt x="0" y="8930520"/>
                </a:lnTo>
                <a:lnTo>
                  <a:pt x="0" y="0"/>
                </a:lnTo>
                <a:close/>
              </a:path>
            </a:pathLst>
          </a:custGeom>
          <a:blipFill>
            <a:blip r:embed="rId5"/>
            <a:stretch>
              <a:fillRect l="-51501" r="-51501"/>
            </a:stretch>
          </a:blipFill>
        </p:spPr>
        <p:txBody>
          <a:bodyPr/>
          <a:lstStyle/>
          <a:p>
            <a:endParaRPr lang="da-DK"/>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75E4AD7-7457-CADF-11FE-32B2AB65EBAC}"/>
              </a:ext>
            </a:extLst>
          </p:cNvPr>
          <p:cNvSpPr/>
          <p:nvPr/>
        </p:nvSpPr>
        <p:spPr>
          <a:xfrm>
            <a:off x="-836579" y="-149634"/>
            <a:ext cx="14591489" cy="8418145"/>
          </a:xfrm>
          <a:prstGeom prst="rect">
            <a:avLst/>
          </a:prstGeom>
          <a:solidFill>
            <a:srgbClr val="00AB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Freeform 2"/>
          <p:cNvSpPr/>
          <p:nvPr/>
        </p:nvSpPr>
        <p:spPr>
          <a:xfrm>
            <a:off x="-176812" y="-149634"/>
            <a:ext cx="12545623" cy="4733089"/>
          </a:xfrm>
          <a:custGeom>
            <a:avLst/>
            <a:gdLst/>
            <a:ahLst/>
            <a:cxnLst/>
            <a:rect l="l" t="t" r="r" b="b"/>
            <a:pathLst>
              <a:path w="18818435" h="7099634">
                <a:moveTo>
                  <a:pt x="0" y="0"/>
                </a:moveTo>
                <a:lnTo>
                  <a:pt x="18818436" y="0"/>
                </a:lnTo>
                <a:lnTo>
                  <a:pt x="18818436" y="7099634"/>
                </a:lnTo>
                <a:lnTo>
                  <a:pt x="0" y="7099634"/>
                </a:lnTo>
                <a:lnTo>
                  <a:pt x="0" y="0"/>
                </a:lnTo>
                <a:close/>
              </a:path>
            </a:pathLst>
          </a:custGeom>
          <a:blipFill>
            <a:blip r:embed="rId3"/>
            <a:stretch>
              <a:fillRect t="-38193" b="-38193"/>
            </a:stretch>
          </a:blipFill>
        </p:spPr>
        <p:txBody>
          <a:bodyPr/>
          <a:lstStyle/>
          <a:p>
            <a:endParaRPr lang="da-DK"/>
          </a:p>
        </p:txBody>
      </p:sp>
      <p:sp>
        <p:nvSpPr>
          <p:cNvPr id="4" name="TextBox 4"/>
          <p:cNvSpPr txBox="1"/>
          <p:nvPr/>
        </p:nvSpPr>
        <p:spPr>
          <a:xfrm>
            <a:off x="685800" y="5341844"/>
            <a:ext cx="6776126" cy="814262"/>
          </a:xfrm>
          <a:prstGeom prst="rect">
            <a:avLst/>
          </a:prstGeom>
        </p:spPr>
        <p:txBody>
          <a:bodyPr lIns="0" tIns="0" rIns="0" bIns="0" rtlCol="0" anchor="t">
            <a:spAutoFit/>
          </a:bodyPr>
          <a:lstStyle/>
          <a:p>
            <a:pPr>
              <a:lnSpc>
                <a:spcPts val="6233"/>
              </a:lnSpc>
              <a:spcBef>
                <a:spcPct val="0"/>
              </a:spcBef>
            </a:pPr>
            <a:r>
              <a:rPr lang="en-US" sz="5666">
                <a:solidFill>
                  <a:srgbClr val="FFFFFF"/>
                </a:solidFill>
                <a:latin typeface="Hammersmith One"/>
                <a:ea typeface="Hammersmith One"/>
                <a:cs typeface="Hammersmith One"/>
                <a:sym typeface="Hammersmith One"/>
              </a:rPr>
              <a:t>Spred budskabet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520" y="6568152"/>
            <a:ext cx="12607039" cy="931705"/>
          </a:xfrm>
          <a:custGeom>
            <a:avLst/>
            <a:gdLst/>
            <a:ahLst/>
            <a:cxnLst/>
            <a:rect l="l" t="t" r="r" b="b"/>
            <a:pathLst>
              <a:path w="18910559" h="1397557">
                <a:moveTo>
                  <a:pt x="0" y="0"/>
                </a:moveTo>
                <a:lnTo>
                  <a:pt x="18910560" y="0"/>
                </a:lnTo>
                <a:lnTo>
                  <a:pt x="18910560" y="1397556"/>
                </a:lnTo>
                <a:lnTo>
                  <a:pt x="0" y="1397556"/>
                </a:lnTo>
                <a:lnTo>
                  <a:pt x="0" y="0"/>
                </a:lnTo>
                <a:close/>
              </a:path>
            </a:pathLst>
          </a:custGeom>
          <a:blipFill>
            <a:blip r:embed="rId3">
              <a:extLst>
                <a:ext uri="{96DAC541-7B7A-43D3-8B79-37D633B846F1}">
                  <asvg:svgBlip xmlns:asvg="http://schemas.microsoft.com/office/drawing/2016/SVG/main" r:embed="rId4"/>
                </a:ext>
              </a:extLst>
            </a:blip>
            <a:stretch>
              <a:fillRect l="-171" t="-308623" r="-7088" b="-1042730"/>
            </a:stretch>
          </a:blipFill>
        </p:spPr>
        <p:txBody>
          <a:bodyPr/>
          <a:lstStyle/>
          <a:p>
            <a:endParaRPr lang="da-DK"/>
          </a:p>
        </p:txBody>
      </p:sp>
      <p:sp>
        <p:nvSpPr>
          <p:cNvPr id="3" name="TextBox 3"/>
          <p:cNvSpPr txBox="1"/>
          <p:nvPr/>
        </p:nvSpPr>
        <p:spPr>
          <a:xfrm>
            <a:off x="827762" y="1192982"/>
            <a:ext cx="3274904" cy="814262"/>
          </a:xfrm>
          <a:prstGeom prst="rect">
            <a:avLst/>
          </a:prstGeom>
        </p:spPr>
        <p:txBody>
          <a:bodyPr lIns="0" tIns="0" rIns="0" bIns="0" rtlCol="0" anchor="t">
            <a:spAutoFit/>
          </a:bodyPr>
          <a:lstStyle/>
          <a:p>
            <a:pPr>
              <a:lnSpc>
                <a:spcPts val="6233"/>
              </a:lnSpc>
              <a:spcBef>
                <a:spcPct val="0"/>
              </a:spcBef>
            </a:pPr>
            <a:r>
              <a:rPr lang="en-US" sz="5666">
                <a:solidFill>
                  <a:srgbClr val="000000"/>
                </a:solidFill>
                <a:latin typeface="Hammersmith One"/>
                <a:ea typeface="Hammersmith One"/>
                <a:cs typeface="Hammersmith One"/>
                <a:sym typeface="Hammersmith One"/>
              </a:rPr>
              <a:t>Ideer</a:t>
            </a:r>
          </a:p>
        </p:txBody>
      </p:sp>
      <p:sp>
        <p:nvSpPr>
          <p:cNvPr id="4" name="TextBox 4"/>
          <p:cNvSpPr txBox="1"/>
          <p:nvPr/>
        </p:nvSpPr>
        <p:spPr>
          <a:xfrm>
            <a:off x="827762" y="4661718"/>
            <a:ext cx="3274904" cy="1045864"/>
          </a:xfrm>
          <a:prstGeom prst="rect">
            <a:avLst/>
          </a:prstGeom>
        </p:spPr>
        <p:txBody>
          <a:bodyPr lIns="0" tIns="0" rIns="0" bIns="0" rtlCol="0" anchor="t">
            <a:spAutoFit/>
          </a:bodyPr>
          <a:lstStyle/>
          <a:p>
            <a:pPr>
              <a:lnSpc>
                <a:spcPts val="2800"/>
              </a:lnSpc>
            </a:pPr>
            <a:r>
              <a:rPr lang="en-US" sz="2000">
                <a:solidFill>
                  <a:srgbClr val="000000"/>
                </a:solidFill>
                <a:latin typeface="Clear Sans"/>
                <a:ea typeface="Clear Sans"/>
                <a:cs typeface="Clear Sans"/>
                <a:sym typeface="Clear Sans"/>
              </a:rPr>
              <a:t>Sådan spreder I budskabet lokalt og når ud til potentielle nye frivillige</a:t>
            </a:r>
          </a:p>
        </p:txBody>
      </p:sp>
      <p:grpSp>
        <p:nvGrpSpPr>
          <p:cNvPr id="5" name="Group 5"/>
          <p:cNvGrpSpPr/>
          <p:nvPr/>
        </p:nvGrpSpPr>
        <p:grpSpPr>
          <a:xfrm>
            <a:off x="5246160" y="1006843"/>
            <a:ext cx="5847865" cy="465320"/>
            <a:chOff x="0" y="-38100"/>
            <a:chExt cx="11695731" cy="930640"/>
          </a:xfrm>
        </p:grpSpPr>
        <p:sp>
          <p:nvSpPr>
            <p:cNvPr id="6" name="Freeform 6"/>
            <p:cNvSpPr/>
            <p:nvPr/>
          </p:nvSpPr>
          <p:spPr>
            <a:xfrm rot="5400000">
              <a:off x="226" y="-226"/>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7" name="TextBox 7"/>
            <p:cNvSpPr txBox="1"/>
            <p:nvPr/>
          </p:nvSpPr>
          <p:spPr>
            <a:xfrm>
              <a:off x="1093550" y="-38100"/>
              <a:ext cx="10602181" cy="930640"/>
            </a:xfrm>
            <a:prstGeom prst="rect">
              <a:avLst/>
            </a:prstGeom>
          </p:spPr>
          <p:txBody>
            <a:bodyPr lIns="0" tIns="0" rIns="0" bIns="0" rtlCol="0" anchor="t">
              <a:spAutoFit/>
            </a:bodyPr>
            <a:lstStyle/>
            <a:p>
              <a:pPr>
                <a:lnSpc>
                  <a:spcPts val="1866"/>
                </a:lnSpc>
              </a:pPr>
              <a:r>
                <a:rPr lang="en-US" sz="1333">
                  <a:solidFill>
                    <a:srgbClr val="000000"/>
                  </a:solidFill>
                  <a:latin typeface="Clear Sans"/>
                  <a:ea typeface="Clear Sans"/>
                  <a:cs typeface="Clear Sans"/>
                  <a:sym typeface="Clear Sans"/>
                </a:rPr>
                <a:t>Send stillingsopslaget til kommunikationskonsulenten i 4H og få det lagt på frivilligjob.dk.</a:t>
              </a:r>
            </a:p>
          </p:txBody>
        </p:sp>
      </p:grpSp>
      <p:grpSp>
        <p:nvGrpSpPr>
          <p:cNvPr id="8" name="Group 8"/>
          <p:cNvGrpSpPr/>
          <p:nvPr/>
        </p:nvGrpSpPr>
        <p:grpSpPr>
          <a:xfrm>
            <a:off x="5246160" y="1890642"/>
            <a:ext cx="5847865" cy="305362"/>
            <a:chOff x="0" y="-38100"/>
            <a:chExt cx="11695731" cy="610723"/>
          </a:xfrm>
        </p:grpSpPr>
        <p:sp>
          <p:nvSpPr>
            <p:cNvPr id="9" name="Freeform 9"/>
            <p:cNvSpPr/>
            <p:nvPr/>
          </p:nvSpPr>
          <p:spPr>
            <a:xfrm rot="5400000">
              <a:off x="226" y="40137"/>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10" name="TextBox 10"/>
            <p:cNvSpPr txBox="1"/>
            <p:nvPr/>
          </p:nvSpPr>
          <p:spPr>
            <a:xfrm>
              <a:off x="1093550" y="-38100"/>
              <a:ext cx="10602181" cy="443327"/>
            </a:xfrm>
            <a:prstGeom prst="rect">
              <a:avLst/>
            </a:prstGeom>
          </p:spPr>
          <p:txBody>
            <a:bodyPr lIns="0" tIns="0" rIns="0" bIns="0" rtlCol="0" anchor="t">
              <a:spAutoFit/>
            </a:bodyPr>
            <a:lstStyle/>
            <a:p>
              <a:pPr>
                <a:lnSpc>
                  <a:spcPts val="1866"/>
                </a:lnSpc>
              </a:pPr>
              <a:r>
                <a:rPr lang="en-US" sz="1333">
                  <a:solidFill>
                    <a:srgbClr val="000000"/>
                  </a:solidFill>
                  <a:latin typeface="Clear Sans"/>
                  <a:ea typeface="Clear Sans"/>
                  <a:cs typeface="Clear Sans"/>
                  <a:sym typeface="Clear Sans"/>
                </a:rPr>
                <a:t>Lav opslag på sociale medier (brug fx skabeloner fra værktøjskassen).</a:t>
              </a:r>
            </a:p>
          </p:txBody>
        </p:sp>
      </p:grpSp>
      <p:grpSp>
        <p:nvGrpSpPr>
          <p:cNvPr id="11" name="Group 11"/>
          <p:cNvGrpSpPr/>
          <p:nvPr/>
        </p:nvGrpSpPr>
        <p:grpSpPr>
          <a:xfrm>
            <a:off x="5246160" y="2814804"/>
            <a:ext cx="5847865" cy="465320"/>
            <a:chOff x="0" y="-38100"/>
            <a:chExt cx="11695731" cy="930640"/>
          </a:xfrm>
        </p:grpSpPr>
        <p:sp>
          <p:nvSpPr>
            <p:cNvPr id="12" name="Freeform 12"/>
            <p:cNvSpPr/>
            <p:nvPr/>
          </p:nvSpPr>
          <p:spPr>
            <a:xfrm rot="5400000">
              <a:off x="226" y="-226"/>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13" name="TextBox 13"/>
            <p:cNvSpPr txBox="1"/>
            <p:nvPr/>
          </p:nvSpPr>
          <p:spPr>
            <a:xfrm>
              <a:off x="1093550" y="-38100"/>
              <a:ext cx="10602181" cy="930640"/>
            </a:xfrm>
            <a:prstGeom prst="rect">
              <a:avLst/>
            </a:prstGeom>
          </p:spPr>
          <p:txBody>
            <a:bodyPr lIns="0" tIns="0" rIns="0" bIns="0" rtlCol="0" anchor="t">
              <a:spAutoFit/>
            </a:bodyPr>
            <a:lstStyle/>
            <a:p>
              <a:pPr>
                <a:lnSpc>
                  <a:spcPts val="1866"/>
                </a:lnSpc>
              </a:pPr>
              <a:r>
                <a:rPr lang="en-US" sz="1333">
                  <a:solidFill>
                    <a:srgbClr val="000000"/>
                  </a:solidFill>
                  <a:latin typeface="Clear Sans"/>
                  <a:ea typeface="Clear Sans"/>
                  <a:cs typeface="Clear Sans"/>
                  <a:sym typeface="Clear Sans"/>
                </a:rPr>
                <a:t>Hav rekrutteringsmateriale med til arrangementer, hvor I møder potentielle frivillige.</a:t>
              </a:r>
            </a:p>
          </p:txBody>
        </p:sp>
      </p:grpSp>
      <p:grpSp>
        <p:nvGrpSpPr>
          <p:cNvPr id="14" name="Group 14"/>
          <p:cNvGrpSpPr/>
          <p:nvPr/>
        </p:nvGrpSpPr>
        <p:grpSpPr>
          <a:xfrm>
            <a:off x="5246160" y="3698603"/>
            <a:ext cx="5847865" cy="285180"/>
            <a:chOff x="0" y="-38100"/>
            <a:chExt cx="11695731" cy="570360"/>
          </a:xfrm>
        </p:grpSpPr>
        <p:sp>
          <p:nvSpPr>
            <p:cNvPr id="15" name="Freeform 15"/>
            <p:cNvSpPr/>
            <p:nvPr/>
          </p:nvSpPr>
          <p:spPr>
            <a:xfrm rot="5400000">
              <a:off x="226" y="-226"/>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16" name="TextBox 16"/>
            <p:cNvSpPr txBox="1"/>
            <p:nvPr/>
          </p:nvSpPr>
          <p:spPr>
            <a:xfrm>
              <a:off x="1093550" y="-38100"/>
              <a:ext cx="10602181" cy="443328"/>
            </a:xfrm>
            <a:prstGeom prst="rect">
              <a:avLst/>
            </a:prstGeom>
          </p:spPr>
          <p:txBody>
            <a:bodyPr lIns="0" tIns="0" rIns="0" bIns="0" rtlCol="0" anchor="t">
              <a:spAutoFit/>
            </a:bodyPr>
            <a:lstStyle/>
            <a:p>
              <a:pPr>
                <a:lnSpc>
                  <a:spcPts val="1866"/>
                </a:lnSpc>
              </a:pPr>
              <a:r>
                <a:rPr lang="en-US" sz="1333">
                  <a:solidFill>
                    <a:srgbClr val="000000"/>
                  </a:solidFill>
                  <a:latin typeface="Clear Sans"/>
                  <a:ea typeface="Clear Sans"/>
                  <a:cs typeface="Clear Sans"/>
                  <a:sym typeface="Clear Sans"/>
                </a:rPr>
                <a:t>Benyt betalt annoncering på sociale medier.</a:t>
              </a:r>
            </a:p>
          </p:txBody>
        </p:sp>
      </p:grpSp>
      <p:grpSp>
        <p:nvGrpSpPr>
          <p:cNvPr id="17" name="Group 17"/>
          <p:cNvGrpSpPr/>
          <p:nvPr/>
        </p:nvGrpSpPr>
        <p:grpSpPr>
          <a:xfrm>
            <a:off x="5246160" y="4462883"/>
            <a:ext cx="5847865" cy="708977"/>
            <a:chOff x="0" y="-38100"/>
            <a:chExt cx="11695731" cy="1417954"/>
          </a:xfrm>
        </p:grpSpPr>
        <p:sp>
          <p:nvSpPr>
            <p:cNvPr id="18" name="Freeform 18"/>
            <p:cNvSpPr/>
            <p:nvPr/>
          </p:nvSpPr>
          <p:spPr>
            <a:xfrm rot="5400000">
              <a:off x="226" y="12474"/>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19" name="TextBox 19"/>
            <p:cNvSpPr txBox="1"/>
            <p:nvPr/>
          </p:nvSpPr>
          <p:spPr>
            <a:xfrm>
              <a:off x="1093550" y="-38100"/>
              <a:ext cx="10602181" cy="1417954"/>
            </a:xfrm>
            <a:prstGeom prst="rect">
              <a:avLst/>
            </a:prstGeom>
          </p:spPr>
          <p:txBody>
            <a:bodyPr lIns="0" tIns="0" rIns="0" bIns="0" rtlCol="0" anchor="t">
              <a:spAutoFit/>
            </a:bodyPr>
            <a:lstStyle/>
            <a:p>
              <a:pPr>
                <a:lnSpc>
                  <a:spcPts val="1866"/>
                </a:lnSpc>
              </a:pPr>
              <a:r>
                <a:rPr lang="en-US" sz="1333">
                  <a:solidFill>
                    <a:srgbClr val="000000"/>
                  </a:solidFill>
                  <a:latin typeface="Clear Sans"/>
                  <a:ea typeface="Clear Sans"/>
                  <a:cs typeface="Clear Sans"/>
                  <a:sym typeface="Clear Sans"/>
                </a:rPr>
                <a:t>Undersøg om der er relevante arrangementer i nærheden, som det giver mening for jer at deltage i (fx Åbent Landbrug, byfest, temauger o.l.) eller lav et åbent arrangement i klubben og inviter lokale ind.</a:t>
              </a:r>
            </a:p>
          </p:txBody>
        </p:sp>
      </p:grpSp>
      <p:grpSp>
        <p:nvGrpSpPr>
          <p:cNvPr id="20" name="Group 20"/>
          <p:cNvGrpSpPr/>
          <p:nvPr/>
        </p:nvGrpSpPr>
        <p:grpSpPr>
          <a:xfrm>
            <a:off x="5246160" y="5506564"/>
            <a:ext cx="5847865" cy="465320"/>
            <a:chOff x="0" y="-38100"/>
            <a:chExt cx="11695731" cy="930638"/>
          </a:xfrm>
        </p:grpSpPr>
        <p:sp>
          <p:nvSpPr>
            <p:cNvPr id="21" name="Freeform 21"/>
            <p:cNvSpPr/>
            <p:nvPr/>
          </p:nvSpPr>
          <p:spPr>
            <a:xfrm rot="5400000">
              <a:off x="226" y="40137"/>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22" name="TextBox 22"/>
            <p:cNvSpPr txBox="1"/>
            <p:nvPr/>
          </p:nvSpPr>
          <p:spPr>
            <a:xfrm>
              <a:off x="1093550" y="-38100"/>
              <a:ext cx="10602181" cy="930638"/>
            </a:xfrm>
            <a:prstGeom prst="rect">
              <a:avLst/>
            </a:prstGeom>
          </p:spPr>
          <p:txBody>
            <a:bodyPr lIns="0" tIns="0" rIns="0" bIns="0" rtlCol="0" anchor="t">
              <a:spAutoFit/>
            </a:bodyPr>
            <a:lstStyle/>
            <a:p>
              <a:pPr>
                <a:lnSpc>
                  <a:spcPts val="1866"/>
                </a:lnSpc>
              </a:pPr>
              <a:r>
                <a:rPr lang="en-US" sz="1333">
                  <a:solidFill>
                    <a:srgbClr val="000000"/>
                  </a:solidFill>
                  <a:latin typeface="Clear Sans"/>
                  <a:ea typeface="Clear Sans"/>
                  <a:cs typeface="Clear Sans"/>
                  <a:sym typeface="Clear Sans"/>
                </a:rPr>
                <a:t>Opdater løbende jeres side på 4h.dk og informationer på jeres sociale medier.</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0" y="1506537"/>
            <a:ext cx="5410200" cy="3857615"/>
            <a:chOff x="0" y="-28575"/>
            <a:chExt cx="10820400" cy="7715230"/>
          </a:xfrm>
        </p:grpSpPr>
        <p:sp>
          <p:nvSpPr>
            <p:cNvPr id="3" name="TextBox 3"/>
            <p:cNvSpPr txBox="1"/>
            <p:nvPr/>
          </p:nvSpPr>
          <p:spPr>
            <a:xfrm>
              <a:off x="0" y="-28575"/>
              <a:ext cx="10820400" cy="635558"/>
            </a:xfrm>
            <a:prstGeom prst="rect">
              <a:avLst/>
            </a:prstGeom>
          </p:spPr>
          <p:txBody>
            <a:bodyPr lIns="0" tIns="0" rIns="0" bIns="0" rtlCol="0" anchor="t">
              <a:spAutoFit/>
            </a:bodyPr>
            <a:lstStyle/>
            <a:p>
              <a:pPr>
                <a:lnSpc>
                  <a:spcPts val="2600"/>
                </a:lnSpc>
              </a:pPr>
              <a:r>
                <a:rPr lang="en-US" sz="2000" spc="80">
                  <a:solidFill>
                    <a:srgbClr val="000000"/>
                  </a:solidFill>
                  <a:latin typeface="Clear Sans Medium"/>
                  <a:ea typeface="Clear Sans Medium"/>
                  <a:cs typeface="Clear Sans Medium"/>
                  <a:sym typeface="Clear Sans Medium"/>
                </a:rPr>
                <a:t>NETVÆRKSREKRUTTERING</a:t>
              </a:r>
            </a:p>
          </p:txBody>
        </p:sp>
        <p:sp>
          <p:nvSpPr>
            <p:cNvPr id="4" name="TextBox 4"/>
            <p:cNvSpPr txBox="1"/>
            <p:nvPr/>
          </p:nvSpPr>
          <p:spPr>
            <a:xfrm>
              <a:off x="0" y="1547283"/>
              <a:ext cx="10820400" cy="6139372"/>
            </a:xfrm>
            <a:prstGeom prst="rect">
              <a:avLst/>
            </a:prstGeom>
          </p:spPr>
          <p:txBody>
            <a:bodyPr lIns="0" tIns="0" rIns="0" bIns="0" rtlCol="0" anchor="t">
              <a:spAutoFit/>
            </a:bodyPr>
            <a:lstStyle/>
            <a:p>
              <a:pPr>
                <a:lnSpc>
                  <a:spcPts val="6066"/>
                </a:lnSpc>
              </a:pPr>
              <a:r>
                <a:rPr lang="en-US" sz="4666" spc="-93">
                  <a:solidFill>
                    <a:srgbClr val="000000"/>
                  </a:solidFill>
                  <a:latin typeface="Clear Sans"/>
                  <a:ea typeface="Clear Sans"/>
                  <a:cs typeface="Clear Sans"/>
                  <a:sym typeface="Clear Sans"/>
                </a:rPr>
                <a:t>Brug jeres netværk, det er den mest effektive metode til at få nye frivillige.</a:t>
              </a:r>
            </a:p>
          </p:txBody>
        </p:sp>
      </p:grpSp>
      <p:grpSp>
        <p:nvGrpSpPr>
          <p:cNvPr id="5" name="Group 5"/>
          <p:cNvGrpSpPr/>
          <p:nvPr/>
        </p:nvGrpSpPr>
        <p:grpSpPr>
          <a:xfrm rot="5400000">
            <a:off x="-2307259" y="1308601"/>
            <a:ext cx="8482877" cy="4240799"/>
            <a:chOff x="0" y="0"/>
            <a:chExt cx="16965753" cy="8481598"/>
          </a:xfrm>
        </p:grpSpPr>
        <p:sp>
          <p:nvSpPr>
            <p:cNvPr id="6" name="Freeform 6"/>
            <p:cNvSpPr/>
            <p:nvPr/>
          </p:nvSpPr>
          <p:spPr>
            <a:xfrm rot="-5400000">
              <a:off x="8480553" y="-3602"/>
              <a:ext cx="8481598" cy="8488802"/>
            </a:xfrm>
            <a:custGeom>
              <a:avLst/>
              <a:gdLst/>
              <a:ahLst/>
              <a:cxnLst/>
              <a:rect l="l" t="t" r="r" b="b"/>
              <a:pathLst>
                <a:path w="8481598" h="8488802">
                  <a:moveTo>
                    <a:pt x="0" y="0"/>
                  </a:moveTo>
                  <a:lnTo>
                    <a:pt x="8481598" y="0"/>
                  </a:lnTo>
                  <a:lnTo>
                    <a:pt x="8481598" y="8488802"/>
                  </a:lnTo>
                  <a:lnTo>
                    <a:pt x="0" y="8488802"/>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sp>
          <p:nvSpPr>
            <p:cNvPr id="7" name="Freeform 7"/>
            <p:cNvSpPr/>
            <p:nvPr/>
          </p:nvSpPr>
          <p:spPr>
            <a:xfrm rot="-5400000">
              <a:off x="3602" y="-3602"/>
              <a:ext cx="8481598" cy="8488802"/>
            </a:xfrm>
            <a:custGeom>
              <a:avLst/>
              <a:gdLst/>
              <a:ahLst/>
              <a:cxnLst/>
              <a:rect l="l" t="t" r="r" b="b"/>
              <a:pathLst>
                <a:path w="8481598" h="8488802">
                  <a:moveTo>
                    <a:pt x="0" y="0"/>
                  </a:moveTo>
                  <a:lnTo>
                    <a:pt x="8481598" y="0"/>
                  </a:lnTo>
                  <a:lnTo>
                    <a:pt x="8481598" y="8488802"/>
                  </a:lnTo>
                  <a:lnTo>
                    <a:pt x="0" y="8488802"/>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grpSp>
      <p:sp>
        <p:nvSpPr>
          <p:cNvPr id="8" name="Freeform 8"/>
          <p:cNvSpPr/>
          <p:nvPr/>
        </p:nvSpPr>
        <p:spPr>
          <a:xfrm>
            <a:off x="452160" y="452161"/>
            <a:ext cx="4701900" cy="5953679"/>
          </a:xfrm>
          <a:custGeom>
            <a:avLst/>
            <a:gdLst/>
            <a:ahLst/>
            <a:cxnLst/>
            <a:rect l="l" t="t" r="r" b="b"/>
            <a:pathLst>
              <a:path w="7052850" h="8930519">
                <a:moveTo>
                  <a:pt x="0" y="0"/>
                </a:moveTo>
                <a:lnTo>
                  <a:pt x="7052850" y="0"/>
                </a:lnTo>
                <a:lnTo>
                  <a:pt x="7052850" y="8930520"/>
                </a:lnTo>
                <a:lnTo>
                  <a:pt x="0" y="8930520"/>
                </a:lnTo>
                <a:lnTo>
                  <a:pt x="0" y="0"/>
                </a:lnTo>
                <a:close/>
              </a:path>
            </a:pathLst>
          </a:custGeom>
          <a:blipFill>
            <a:blip r:embed="rId5"/>
            <a:stretch>
              <a:fillRect l="-44848" r="-44848"/>
            </a:stretch>
          </a:blipFill>
        </p:spPr>
        <p:txBody>
          <a:bodyPr/>
          <a:lstStyle/>
          <a:p>
            <a:endParaRPr lang="da-DK"/>
          </a:p>
        </p:txBody>
      </p:sp>
    </p:spTree>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1406</Words>
  <Application>Microsoft Office PowerPoint</Application>
  <PresentationFormat>Widescreen</PresentationFormat>
  <Paragraphs>110</Paragraphs>
  <Slides>16</Slides>
  <Notes>16</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16</vt:i4>
      </vt:variant>
    </vt:vector>
  </HeadingPairs>
  <TitlesOfParts>
    <vt:vector size="24" baseType="lpstr">
      <vt:lpstr>Aptos</vt:lpstr>
      <vt:lpstr>Aptos Display</vt:lpstr>
      <vt:lpstr>Arial</vt:lpstr>
      <vt:lpstr>Clear Sans</vt:lpstr>
      <vt:lpstr>Clear Sans Medium</vt:lpstr>
      <vt:lpstr>Hammersmith One</vt:lpstr>
      <vt:lpstr>Roboto Slab</vt:lpstr>
      <vt:lpstr>Office-tema</vt:lpstr>
      <vt:lpstr>Klubbens guide til Frivillig-rekruttering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Landbrug &amp; Fødevarer - 4H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Kick off 4H’s hvervekampagne</dc:title>
  <dc:creator>Jeanette Hohwü Bisgaard Sørensen</dc:creator>
  <cp:lastModifiedBy>Søs Sabine Olsen</cp:lastModifiedBy>
  <cp:revision>20</cp:revision>
  <dcterms:created xsi:type="dcterms:W3CDTF">2024-06-25T08:41:09Z</dcterms:created>
  <dcterms:modified xsi:type="dcterms:W3CDTF">2024-08-20T23:10:37Z</dcterms:modified>
</cp:coreProperties>
</file>